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heme/themeOverride1.xml" ContentType="application/vnd.openxmlformats-officedocument.themeOverr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1" r:id="rId1"/>
    <p:sldMasterId id="2147483813" r:id="rId2"/>
  </p:sldMasterIdLst>
  <p:handoutMasterIdLst>
    <p:handoutMasterId r:id="rId53"/>
  </p:handoutMasterIdLst>
  <p:sldIdLst>
    <p:sldId id="256" r:id="rId3"/>
    <p:sldId id="295" r:id="rId4"/>
    <p:sldId id="296" r:id="rId5"/>
    <p:sldId id="298" r:id="rId6"/>
    <p:sldId id="297" r:id="rId7"/>
    <p:sldId id="258" r:id="rId8"/>
    <p:sldId id="259" r:id="rId9"/>
    <p:sldId id="260" r:id="rId10"/>
    <p:sldId id="261" r:id="rId11"/>
    <p:sldId id="262" r:id="rId12"/>
    <p:sldId id="263" r:id="rId13"/>
    <p:sldId id="264" r:id="rId14"/>
    <p:sldId id="257" r:id="rId15"/>
    <p:sldId id="281" r:id="rId16"/>
    <p:sldId id="279" r:id="rId17"/>
    <p:sldId id="280" r:id="rId18"/>
    <p:sldId id="269" r:id="rId19"/>
    <p:sldId id="282" r:id="rId20"/>
    <p:sldId id="271" r:id="rId21"/>
    <p:sldId id="278" r:id="rId22"/>
    <p:sldId id="293" r:id="rId23"/>
    <p:sldId id="266" r:id="rId24"/>
    <p:sldId id="267" r:id="rId25"/>
    <p:sldId id="268" r:id="rId26"/>
    <p:sldId id="292" r:id="rId27"/>
    <p:sldId id="277" r:id="rId28"/>
    <p:sldId id="265" r:id="rId29"/>
    <p:sldId id="272" r:id="rId30"/>
    <p:sldId id="274" r:id="rId31"/>
    <p:sldId id="273" r:id="rId32"/>
    <p:sldId id="275" r:id="rId33"/>
    <p:sldId id="276" r:id="rId34"/>
    <p:sldId id="308" r:id="rId35"/>
    <p:sldId id="307" r:id="rId36"/>
    <p:sldId id="283" r:id="rId37"/>
    <p:sldId id="284" r:id="rId38"/>
    <p:sldId id="289" r:id="rId39"/>
    <p:sldId id="290" r:id="rId40"/>
    <p:sldId id="291" r:id="rId41"/>
    <p:sldId id="285" r:id="rId42"/>
    <p:sldId id="286" r:id="rId43"/>
    <p:sldId id="287" r:id="rId44"/>
    <p:sldId id="288" r:id="rId45"/>
    <p:sldId id="300" r:id="rId46"/>
    <p:sldId id="301" r:id="rId47"/>
    <p:sldId id="302" r:id="rId48"/>
    <p:sldId id="303" r:id="rId49"/>
    <p:sldId id="304" r:id="rId50"/>
    <p:sldId id="305" r:id="rId51"/>
    <p:sldId id="306" r:id="rId52"/>
  </p:sldIdLst>
  <p:sldSz cx="9144000" cy="6858000" type="screen4x3"/>
  <p:notesSz cx="7104063" cy="10234613"/>
  <p:defaultTex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3884">
          <p15:clr>
            <a:srgbClr val="A4A3A4"/>
          </p15:clr>
        </p15:guide>
        <p15:guide id="2" orient="horz" pos="618">
          <p15:clr>
            <a:srgbClr val="A4A3A4"/>
          </p15:clr>
        </p15:guide>
        <p15:guide id="3" orient="horz" pos="2432">
          <p15:clr>
            <a:srgbClr val="A4A3A4"/>
          </p15:clr>
        </p15:guide>
        <p15:guide id="4" orient="horz" pos="2341">
          <p15:clr>
            <a:srgbClr val="A4A3A4"/>
          </p15:clr>
        </p15:guide>
        <p15:guide id="5" orient="horz" pos="890">
          <p15:clr>
            <a:srgbClr val="A4A3A4"/>
          </p15:clr>
        </p15:guide>
        <p15:guide id="6" orient="horz" pos="2704">
          <p15:clr>
            <a:srgbClr val="A4A3A4"/>
          </p15:clr>
        </p15:guide>
        <p15:guide id="7" pos="340">
          <p15:clr>
            <a:srgbClr val="A4A3A4"/>
          </p15:clr>
        </p15:guide>
        <p15:guide id="8" pos="158">
          <p15:clr>
            <a:srgbClr val="A4A3A4"/>
          </p15:clr>
        </p15:guide>
        <p15:guide id="9" pos="2880">
          <p15:clr>
            <a:srgbClr val="A4A3A4"/>
          </p15:clr>
        </p15:guide>
        <p15:guide id="10" pos="2971">
          <p15:clr>
            <a:srgbClr val="A4A3A4"/>
          </p15:clr>
        </p15:guide>
        <p15:guide id="11" pos="5511">
          <p15:clr>
            <a:srgbClr val="A4A3A4"/>
          </p15:clr>
        </p15:guide>
        <p15:guide id="12" pos="4604">
          <p15:clr>
            <a:srgbClr val="A4A3A4"/>
          </p15:clr>
        </p15:guide>
        <p15:guide id="13" pos="3787">
          <p15:clr>
            <a:srgbClr val="A4A3A4"/>
          </p15:clr>
        </p15:guide>
        <p15:guide id="14" pos="3878">
          <p15:clr>
            <a:srgbClr val="A4A3A4"/>
          </p15:clr>
        </p15:guide>
      </p15:sldGuideLst>
    </p:ext>
    <p:ext uri="{2D200454-40CA-4A62-9FC3-DE9A4176ACB9}">
      <p15:notesGuideLst xmlns:p15="http://schemas.microsoft.com/office/powerpoint/2012/main">
        <p15:guide id="1" orient="horz" pos="3225"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1506" y="108"/>
      </p:cViewPr>
      <p:guideLst>
        <p:guide orient="horz" pos="3884"/>
        <p:guide orient="horz" pos="618"/>
        <p:guide orient="horz" pos="2432"/>
        <p:guide orient="horz" pos="2341"/>
        <p:guide orient="horz" pos="890"/>
        <p:guide orient="horz" pos="2704"/>
        <p:guide pos="340"/>
        <p:guide pos="158"/>
        <p:guide pos="2880"/>
        <p:guide pos="2971"/>
        <p:guide pos="5511"/>
        <p:guide pos="4604"/>
        <p:guide pos="3787"/>
        <p:guide pos="3878"/>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225"/>
        <p:guide pos="223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2"/>
            <a:ext cx="3079201" cy="512305"/>
          </a:xfrm>
          <a:prstGeom prst="rect">
            <a:avLst/>
          </a:prstGeom>
        </p:spPr>
        <p:txBody>
          <a:bodyPr vert="horz" lIns="94794" tIns="47397" rIns="94794" bIns="47397" rtlCol="0"/>
          <a:lstStyle>
            <a:lvl1pPr algn="l">
              <a:defRPr sz="1200"/>
            </a:lvl1pPr>
          </a:lstStyle>
          <a:p>
            <a:endParaRPr lang="de-DE"/>
          </a:p>
        </p:txBody>
      </p:sp>
      <p:sp>
        <p:nvSpPr>
          <p:cNvPr id="3" name="Datumsplatzhalter 2"/>
          <p:cNvSpPr>
            <a:spLocks noGrp="1"/>
          </p:cNvSpPr>
          <p:nvPr>
            <p:ph type="dt" sz="quarter" idx="1"/>
          </p:nvPr>
        </p:nvSpPr>
        <p:spPr>
          <a:xfrm>
            <a:off x="4023205" y="2"/>
            <a:ext cx="3079201" cy="512305"/>
          </a:xfrm>
          <a:prstGeom prst="rect">
            <a:avLst/>
          </a:prstGeom>
        </p:spPr>
        <p:txBody>
          <a:bodyPr vert="horz" lIns="94794" tIns="47397" rIns="94794" bIns="47397" rtlCol="0"/>
          <a:lstStyle>
            <a:lvl1pPr algn="r">
              <a:defRPr sz="1200"/>
            </a:lvl1pPr>
          </a:lstStyle>
          <a:p>
            <a:fld id="{9B53E7C0-C05D-4D73-A4B8-517FA850C7BC}" type="datetimeFigureOut">
              <a:rPr lang="de-DE" smtClean="0"/>
              <a:t>26.08.2016</a:t>
            </a:fld>
            <a:endParaRPr lang="de-DE"/>
          </a:p>
        </p:txBody>
      </p:sp>
      <p:sp>
        <p:nvSpPr>
          <p:cNvPr id="4" name="Fußzeilenplatzhalter 3"/>
          <p:cNvSpPr>
            <a:spLocks noGrp="1"/>
          </p:cNvSpPr>
          <p:nvPr>
            <p:ph type="ftr" sz="quarter" idx="2"/>
          </p:nvPr>
        </p:nvSpPr>
        <p:spPr>
          <a:xfrm>
            <a:off x="1" y="9722310"/>
            <a:ext cx="3079201" cy="512305"/>
          </a:xfrm>
          <a:prstGeom prst="rect">
            <a:avLst/>
          </a:prstGeom>
        </p:spPr>
        <p:txBody>
          <a:bodyPr vert="horz" lIns="94794" tIns="47397" rIns="94794" bIns="47397" rtlCol="0" anchor="b"/>
          <a:lstStyle>
            <a:lvl1pPr algn="l">
              <a:defRPr sz="1200"/>
            </a:lvl1pPr>
          </a:lstStyle>
          <a:p>
            <a:endParaRPr lang="de-DE"/>
          </a:p>
        </p:txBody>
      </p:sp>
      <p:sp>
        <p:nvSpPr>
          <p:cNvPr id="5" name="Foliennummernplatzhalter 4"/>
          <p:cNvSpPr>
            <a:spLocks noGrp="1"/>
          </p:cNvSpPr>
          <p:nvPr>
            <p:ph type="sldNum" sz="quarter" idx="3"/>
          </p:nvPr>
        </p:nvSpPr>
        <p:spPr>
          <a:xfrm>
            <a:off x="4023205" y="9722310"/>
            <a:ext cx="3079201" cy="512305"/>
          </a:xfrm>
          <a:prstGeom prst="rect">
            <a:avLst/>
          </a:prstGeom>
        </p:spPr>
        <p:txBody>
          <a:bodyPr vert="horz" lIns="94794" tIns="47397" rIns="94794" bIns="47397" rtlCol="0" anchor="b"/>
          <a:lstStyle>
            <a:lvl1pPr algn="r">
              <a:defRPr sz="1200"/>
            </a:lvl1pPr>
          </a:lstStyle>
          <a:p>
            <a:fld id="{07BE686A-9A1B-427A-9AAD-FFCAE250899A}" type="slidenum">
              <a:rPr lang="de-DE" smtClean="0"/>
              <a:t>‹Nr.›</a:t>
            </a:fld>
            <a:endParaRPr lang="de-DE"/>
          </a:p>
        </p:txBody>
      </p:sp>
    </p:spTree>
    <p:extLst>
      <p:ext uri="{BB962C8B-B14F-4D97-AF65-F5344CB8AC3E}">
        <p14:creationId xmlns:p14="http://schemas.microsoft.com/office/powerpoint/2010/main" val="106044414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5.xml"/><Relationship Id="rId7" Type="http://schemas.openxmlformats.org/officeDocument/2006/relationships/image" Target="../media/image7.wmf"/><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6.jpeg"/><Relationship Id="rId5" Type="http://schemas.openxmlformats.org/officeDocument/2006/relationships/slideMaster" Target="../slideMasters/slideMaster2.xml"/><Relationship Id="rId4" Type="http://schemas.openxmlformats.org/officeDocument/2006/relationships/tags" Target="../tags/tag6.xml"/><Relationship Id="rId9" Type="http://schemas.openxmlformats.org/officeDocument/2006/relationships/image" Target="../media/image9.jpeg"/></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tags" Target="../tags/tag32.xml"/><Relationship Id="rId3" Type="http://schemas.openxmlformats.org/officeDocument/2006/relationships/tags" Target="../tags/tag9.xml"/><Relationship Id="rId21" Type="http://schemas.openxmlformats.org/officeDocument/2006/relationships/tags" Target="../tags/tag27.xml"/><Relationship Id="rId34" Type="http://schemas.openxmlformats.org/officeDocument/2006/relationships/tags" Target="../tags/tag40.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tags" Target="../tags/tag31.xml"/><Relationship Id="rId33" Type="http://schemas.openxmlformats.org/officeDocument/2006/relationships/tags" Target="../tags/tag39.xml"/><Relationship Id="rId38" Type="http://schemas.openxmlformats.org/officeDocument/2006/relationships/image" Target="../media/image11.png"/><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29" Type="http://schemas.openxmlformats.org/officeDocument/2006/relationships/tags" Target="../tags/tag35.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tags" Target="../tags/tag30.xml"/><Relationship Id="rId32" Type="http://schemas.openxmlformats.org/officeDocument/2006/relationships/tags" Target="../tags/tag38.xml"/><Relationship Id="rId37" Type="http://schemas.openxmlformats.org/officeDocument/2006/relationships/image" Target="../media/image10.jpeg"/><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tags" Target="../tags/tag29.xml"/><Relationship Id="rId28" Type="http://schemas.openxmlformats.org/officeDocument/2006/relationships/tags" Target="../tags/tag34.xml"/><Relationship Id="rId36" Type="http://schemas.openxmlformats.org/officeDocument/2006/relationships/image" Target="../media/image7.wmf"/><Relationship Id="rId10" Type="http://schemas.openxmlformats.org/officeDocument/2006/relationships/tags" Target="../tags/tag16.xml"/><Relationship Id="rId19" Type="http://schemas.openxmlformats.org/officeDocument/2006/relationships/tags" Target="../tags/tag25.xml"/><Relationship Id="rId31" Type="http://schemas.openxmlformats.org/officeDocument/2006/relationships/tags" Target="../tags/tag37.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 Id="rId27" Type="http://schemas.openxmlformats.org/officeDocument/2006/relationships/tags" Target="../tags/tag33.xml"/><Relationship Id="rId30" Type="http://schemas.openxmlformats.org/officeDocument/2006/relationships/tags" Target="../tags/tag36.xml"/><Relationship Id="rId35"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tags" Target="../tags/tag58.xml"/><Relationship Id="rId26" Type="http://schemas.openxmlformats.org/officeDocument/2006/relationships/tags" Target="../tags/tag66.xml"/><Relationship Id="rId3" Type="http://schemas.openxmlformats.org/officeDocument/2006/relationships/tags" Target="../tags/tag43.xml"/><Relationship Id="rId21" Type="http://schemas.openxmlformats.org/officeDocument/2006/relationships/tags" Target="../tags/tag61.xml"/><Relationship Id="rId34" Type="http://schemas.openxmlformats.org/officeDocument/2006/relationships/image" Target="../media/image7.wmf"/><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tags" Target="../tags/tag57.xml"/><Relationship Id="rId25" Type="http://schemas.openxmlformats.org/officeDocument/2006/relationships/tags" Target="../tags/tag65.xml"/><Relationship Id="rId33" Type="http://schemas.openxmlformats.org/officeDocument/2006/relationships/slideMaster" Target="../slideMasters/slideMaster2.xml"/><Relationship Id="rId2" Type="http://schemas.openxmlformats.org/officeDocument/2006/relationships/tags" Target="../tags/tag42.xml"/><Relationship Id="rId16" Type="http://schemas.openxmlformats.org/officeDocument/2006/relationships/tags" Target="../tags/tag56.xml"/><Relationship Id="rId20" Type="http://schemas.openxmlformats.org/officeDocument/2006/relationships/tags" Target="../tags/tag60.xml"/><Relationship Id="rId29" Type="http://schemas.openxmlformats.org/officeDocument/2006/relationships/tags" Target="../tags/tag69.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24" Type="http://schemas.openxmlformats.org/officeDocument/2006/relationships/tags" Target="../tags/tag64.xml"/><Relationship Id="rId32" Type="http://schemas.openxmlformats.org/officeDocument/2006/relationships/tags" Target="../tags/tag72.xml"/><Relationship Id="rId5" Type="http://schemas.openxmlformats.org/officeDocument/2006/relationships/tags" Target="../tags/tag45.xml"/><Relationship Id="rId15" Type="http://schemas.openxmlformats.org/officeDocument/2006/relationships/tags" Target="../tags/tag55.xml"/><Relationship Id="rId23" Type="http://schemas.openxmlformats.org/officeDocument/2006/relationships/tags" Target="../tags/tag63.xml"/><Relationship Id="rId28" Type="http://schemas.openxmlformats.org/officeDocument/2006/relationships/tags" Target="../tags/tag68.xml"/><Relationship Id="rId10" Type="http://schemas.openxmlformats.org/officeDocument/2006/relationships/tags" Target="../tags/tag50.xml"/><Relationship Id="rId19" Type="http://schemas.openxmlformats.org/officeDocument/2006/relationships/tags" Target="../tags/tag59.xml"/><Relationship Id="rId31" Type="http://schemas.openxmlformats.org/officeDocument/2006/relationships/tags" Target="../tags/tag71.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 Id="rId22" Type="http://schemas.openxmlformats.org/officeDocument/2006/relationships/tags" Target="../tags/tag62.xml"/><Relationship Id="rId27" Type="http://schemas.openxmlformats.org/officeDocument/2006/relationships/tags" Target="../tags/tag67.xml"/><Relationship Id="rId30" Type="http://schemas.openxmlformats.org/officeDocument/2006/relationships/tags" Target="../tags/tag70.xml"/><Relationship Id="rId35" Type="http://schemas.openxmlformats.org/officeDocument/2006/relationships/image" Target="../media/image12.jpeg"/></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18" Type="http://schemas.openxmlformats.org/officeDocument/2006/relationships/tags" Target="../tags/tag90.xml"/><Relationship Id="rId26" Type="http://schemas.openxmlformats.org/officeDocument/2006/relationships/tags" Target="../tags/tag98.xml"/><Relationship Id="rId3" Type="http://schemas.openxmlformats.org/officeDocument/2006/relationships/tags" Target="../tags/tag75.xml"/><Relationship Id="rId21" Type="http://schemas.openxmlformats.org/officeDocument/2006/relationships/tags" Target="../tags/tag93.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tags" Target="../tags/tag89.xml"/><Relationship Id="rId25" Type="http://schemas.openxmlformats.org/officeDocument/2006/relationships/tags" Target="../tags/tag97.xml"/><Relationship Id="rId2" Type="http://schemas.openxmlformats.org/officeDocument/2006/relationships/tags" Target="../tags/tag74.xml"/><Relationship Id="rId16" Type="http://schemas.openxmlformats.org/officeDocument/2006/relationships/tags" Target="../tags/tag88.xml"/><Relationship Id="rId20" Type="http://schemas.openxmlformats.org/officeDocument/2006/relationships/tags" Target="../tags/tag92.xml"/><Relationship Id="rId29" Type="http://schemas.openxmlformats.org/officeDocument/2006/relationships/tags" Target="../tags/tag101.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24" Type="http://schemas.openxmlformats.org/officeDocument/2006/relationships/tags" Target="../tags/tag96.xml"/><Relationship Id="rId32" Type="http://schemas.openxmlformats.org/officeDocument/2006/relationships/image" Target="../media/image7.wmf"/><Relationship Id="rId5" Type="http://schemas.openxmlformats.org/officeDocument/2006/relationships/tags" Target="../tags/tag77.xml"/><Relationship Id="rId15" Type="http://schemas.openxmlformats.org/officeDocument/2006/relationships/tags" Target="../tags/tag87.xml"/><Relationship Id="rId23" Type="http://schemas.openxmlformats.org/officeDocument/2006/relationships/tags" Target="../tags/tag95.xml"/><Relationship Id="rId28" Type="http://schemas.openxmlformats.org/officeDocument/2006/relationships/tags" Target="../tags/tag100.xml"/><Relationship Id="rId10" Type="http://schemas.openxmlformats.org/officeDocument/2006/relationships/tags" Target="../tags/tag82.xml"/><Relationship Id="rId19" Type="http://schemas.openxmlformats.org/officeDocument/2006/relationships/tags" Target="../tags/tag91.xml"/><Relationship Id="rId31" Type="http://schemas.openxmlformats.org/officeDocument/2006/relationships/slideMaster" Target="../slideMasters/slideMaster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 Id="rId22" Type="http://schemas.openxmlformats.org/officeDocument/2006/relationships/tags" Target="../tags/tag94.xml"/><Relationship Id="rId27" Type="http://schemas.openxmlformats.org/officeDocument/2006/relationships/tags" Target="../tags/tag99.xml"/><Relationship Id="rId30" Type="http://schemas.openxmlformats.org/officeDocument/2006/relationships/tags" Target="../tags/tag10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tags" Target="../tags/tag120.xml"/><Relationship Id="rId26" Type="http://schemas.openxmlformats.org/officeDocument/2006/relationships/tags" Target="../tags/tag128.xml"/><Relationship Id="rId3" Type="http://schemas.openxmlformats.org/officeDocument/2006/relationships/tags" Target="../tags/tag105.xml"/><Relationship Id="rId21" Type="http://schemas.openxmlformats.org/officeDocument/2006/relationships/tags" Target="../tags/tag123.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5" Type="http://schemas.openxmlformats.org/officeDocument/2006/relationships/tags" Target="../tags/tag127.xml"/><Relationship Id="rId2" Type="http://schemas.openxmlformats.org/officeDocument/2006/relationships/tags" Target="../tags/tag104.xml"/><Relationship Id="rId16" Type="http://schemas.openxmlformats.org/officeDocument/2006/relationships/tags" Target="../tags/tag118.xml"/><Relationship Id="rId20" Type="http://schemas.openxmlformats.org/officeDocument/2006/relationships/tags" Target="../tags/tag122.xml"/><Relationship Id="rId29" Type="http://schemas.openxmlformats.org/officeDocument/2006/relationships/tags" Target="../tags/tag131.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24" Type="http://schemas.openxmlformats.org/officeDocument/2006/relationships/tags" Target="../tags/tag126.xml"/><Relationship Id="rId32" Type="http://schemas.openxmlformats.org/officeDocument/2006/relationships/image" Target="../media/image7.wmf"/><Relationship Id="rId5" Type="http://schemas.openxmlformats.org/officeDocument/2006/relationships/tags" Target="../tags/tag107.xml"/><Relationship Id="rId15" Type="http://schemas.openxmlformats.org/officeDocument/2006/relationships/tags" Target="../tags/tag117.xml"/><Relationship Id="rId23" Type="http://schemas.openxmlformats.org/officeDocument/2006/relationships/tags" Target="../tags/tag125.xml"/><Relationship Id="rId28" Type="http://schemas.openxmlformats.org/officeDocument/2006/relationships/tags" Target="../tags/tag130.xml"/><Relationship Id="rId10" Type="http://schemas.openxmlformats.org/officeDocument/2006/relationships/tags" Target="../tags/tag112.xml"/><Relationship Id="rId19" Type="http://schemas.openxmlformats.org/officeDocument/2006/relationships/tags" Target="../tags/tag121.xml"/><Relationship Id="rId31" Type="http://schemas.openxmlformats.org/officeDocument/2006/relationships/slideMaster" Target="../slideMasters/slideMaster2.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 Id="rId22" Type="http://schemas.openxmlformats.org/officeDocument/2006/relationships/tags" Target="../tags/tag124.xml"/><Relationship Id="rId27" Type="http://schemas.openxmlformats.org/officeDocument/2006/relationships/tags" Target="../tags/tag129.xml"/><Relationship Id="rId30" Type="http://schemas.openxmlformats.org/officeDocument/2006/relationships/tags" Target="../tags/tag13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slideMaster" Target="../slideMasters/slideMaster2.xml"/><Relationship Id="rId4" Type="http://schemas.openxmlformats.org/officeDocument/2006/relationships/tags" Target="../tags/tag136.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p:nvPr>
        </p:nvSpPr>
        <p:spPr>
          <a:xfrm>
            <a:off x="685800" y="1773238"/>
            <a:ext cx="7773988" cy="1827212"/>
          </a:xfrm>
        </p:spPr>
        <p:txBody>
          <a:bodyPr anchor="ctr"/>
          <a:lstStyle>
            <a:lvl1pPr>
              <a:defRPr sz="4050" b="0">
                <a:solidFill>
                  <a:schemeClr val="tx1"/>
                </a:solidFill>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0" y="3886200"/>
            <a:ext cx="6400800" cy="838200"/>
          </a:xfrm>
          <a:ln algn="ctr"/>
        </p:spPr>
        <p:txBody>
          <a:bodyPr/>
          <a:lstStyle>
            <a:lvl1pPr marL="0" indent="0">
              <a:buFontTx/>
              <a:buNone/>
              <a:tabLst>
                <a:tab pos="339329" algn="l"/>
              </a:tabLst>
              <a:defRPr sz="1500"/>
            </a:lvl1pPr>
          </a:lstStyle>
          <a:p>
            <a:r>
              <a:rPr lang="de-DE"/>
              <a:t>Formatvorlage des Untertitelmasters durch Klicken bearbeiten</a:t>
            </a:r>
          </a:p>
        </p:txBody>
      </p:sp>
      <p:grpSp>
        <p:nvGrpSpPr>
          <p:cNvPr id="2" name="Group 4"/>
          <p:cNvGrpSpPr>
            <a:grpSpLocks noChangeAspect="1"/>
          </p:cNvGrpSpPr>
          <p:nvPr/>
        </p:nvGrpSpPr>
        <p:grpSpPr bwMode="auto">
          <a:xfrm>
            <a:off x="220979" y="-120478"/>
            <a:ext cx="5483658" cy="1781638"/>
            <a:chOff x="390" y="1351"/>
            <a:chExt cx="4980" cy="1618"/>
          </a:xfrm>
        </p:grpSpPr>
        <p:sp>
          <p:nvSpPr>
            <p:cNvPr id="10"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1"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4"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pic>
        <p:nvPicPr>
          <p:cNvPr id="78" name="Picture 2"/>
          <p:cNvPicPr>
            <a:picLocks noChangeAspect="1" noChangeArrowheads="1"/>
          </p:cNvPicPr>
          <p:nvPr/>
        </p:nvPicPr>
        <p:blipFill>
          <a:blip r:embed="rId2"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206075366"/>
      </p:ext>
    </p:extLst>
  </p:cSld>
  <p:clrMapOvr>
    <a:masterClrMapping/>
  </p:clrMapOvr>
  <p:transition>
    <p:strips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big bar down)" type="title" preserve="1">
  <p:cSld name="Title (big bar down)">
    <p:spTree>
      <p:nvGrpSpPr>
        <p:cNvPr id="1" name=""/>
        <p:cNvGrpSpPr/>
        <p:nvPr/>
      </p:nvGrpSpPr>
      <p:grpSpPr>
        <a:xfrm>
          <a:off x="0" y="0"/>
          <a:ext cx="0" cy="0"/>
          <a:chOff x="0" y="0"/>
          <a:chExt cx="0" cy="0"/>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8" y="3"/>
            <a:ext cx="9141621" cy="4152898"/>
          </a:xfrm>
          <a:prstGeom prst="rect">
            <a:avLst/>
          </a:prstGeom>
        </p:spPr>
      </p:pic>
      <p:pic>
        <p:nvPicPr>
          <p:cNvPr id="11" name="cdtPicture 10 Id13" descr="SIE_Logo_Layer_Petrol_RGB_A3_76mm.wmf"/>
          <p:cNvPicPr>
            <a:picLocks noChangeAspect="1"/>
          </p:cNvPicPr>
          <p:nvPr>
            <p:custDataLst>
              <p:tags r:id="rId1"/>
            </p:custDataLst>
          </p:nvPr>
        </p:nvPicPr>
        <p:blipFill rotWithShape="1">
          <a:blip r:embed="rId7">
            <a:extLst>
              <a:ext uri="{28A0092B-C50C-407E-A947-70E740481C1C}">
                <a14:useLocalDpi xmlns:a14="http://schemas.microsoft.com/office/drawing/2010/main" val="0"/>
              </a:ext>
            </a:extLst>
          </a:blip>
          <a:srcRect l="8444" t="41343" r="22606" b="34074"/>
          <a:stretch/>
        </p:blipFill>
        <p:spPr bwMode="auto">
          <a:xfrm>
            <a:off x="771123" y="1718846"/>
            <a:ext cx="1413726" cy="376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01 Id12"/>
          <p:cNvSpPr txBox="1">
            <a:spLocks noChangeArrowheads="1"/>
          </p:cNvSpPr>
          <p:nvPr>
            <p:custDataLst>
              <p:tags r:id="rId2"/>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pic>
        <p:nvPicPr>
          <p:cNvPr id="7" name="cdtPicture 10 Id13" descr="SIE_Logo_Layer_Petrol_RGB_A3_76mm.wmf"/>
          <p:cNvPicPr>
            <a:picLocks noChangeAspect="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470083" y="2"/>
            <a:ext cx="129591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dtText Box 133 Id14"/>
          <p:cNvSpPr txBox="1">
            <a:spLocks noChangeArrowheads="1"/>
          </p:cNvSpPr>
          <p:nvPr>
            <p:custDataLst>
              <p:tags r:id="rId4"/>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57350" name="cdtRectangle 115 Id57350"/>
          <p:cNvSpPr>
            <a:spLocks noGrp="1" noChangeArrowheads="1"/>
          </p:cNvSpPr>
          <p:nvPr>
            <p:ph type="ctrTitle"/>
          </p:nvPr>
        </p:nvSpPr>
        <p:spPr bwMode="gray">
          <a:xfrm>
            <a:off x="253499" y="4149118"/>
            <a:ext cx="8890529" cy="716126"/>
          </a:xfrm>
          <a:solidFill>
            <a:srgbClr val="879BAA"/>
          </a:solidFill>
        </p:spPr>
        <p:txBody>
          <a:bodyPr lIns="270000" tIns="144000" rIns="482400" bIns="108000" anchor="t">
            <a:spAutoFit/>
          </a:bodyPr>
          <a:lstStyle>
            <a:lvl1pPr>
              <a:defRPr sz="3000"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7351" name="cdtRectangle 116 Id57351"/>
          <p:cNvSpPr>
            <a:spLocks noGrp="1" noChangeArrowheads="1"/>
          </p:cNvSpPr>
          <p:nvPr>
            <p:ph type="subTitle" idx="1"/>
          </p:nvPr>
        </p:nvSpPr>
        <p:spPr bwMode="gray">
          <a:xfrm>
            <a:off x="253499" y="3756008"/>
            <a:ext cx="8890529" cy="393082"/>
          </a:xfrm>
          <a:solidFill>
            <a:srgbClr val="233746">
              <a:alpha val="65000"/>
            </a:srgbClr>
          </a:solidFill>
        </p:spPr>
        <p:txBody>
          <a:bodyPr lIns="270000" tIns="18000" rIns="482400" bIns="36000" anchor="b">
            <a:noAutofit/>
          </a:bodyPr>
          <a:lstStyle>
            <a:lvl1pPr>
              <a:defRPr sz="1500" smtClean="0">
                <a:solidFill>
                  <a:srgbClr val="FFFFFF"/>
                </a:solidFill>
                <a:latin typeface="Arial" pitchFamily="34" charset="0"/>
              </a:defRPr>
            </a:lvl1pPr>
          </a:lstStyle>
          <a:p>
            <a:r>
              <a:rPr lang="en-US" dirty="0" err="1"/>
              <a:t>Formatvorlage</a:t>
            </a:r>
            <a:r>
              <a:rPr lang="en-US" dirty="0"/>
              <a:t> des </a:t>
            </a:r>
            <a:r>
              <a:rPr lang="en-US" dirty="0" err="1"/>
              <a:t>Untertitelmasters</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pic>
        <p:nvPicPr>
          <p:cNvPr id="2050" name="Picture 2" descr="http://www.plmportal.org/tl_files/plm/img/profile/Dienstleister/TESIS/05_PLM-ERP.PNG"/>
          <p:cNvPicPr>
            <a:picLocks noChangeAspect="1" noChangeArrowheads="1"/>
          </p:cNvPicPr>
          <p:nvPr/>
        </p:nvPicPr>
        <p:blipFill rotWithShape="1">
          <a:blip r:embed="rId8">
            <a:extLst>
              <a:ext uri="{28A0092B-C50C-407E-A947-70E740481C1C}">
                <a14:useLocalDpi xmlns:a14="http://schemas.microsoft.com/office/drawing/2010/main" val="0"/>
              </a:ext>
            </a:extLst>
          </a:blip>
          <a:srcRect t="3208" r="8903" b="16555"/>
          <a:stretch/>
        </p:blipFill>
        <p:spPr bwMode="auto">
          <a:xfrm>
            <a:off x="2255087" y="484190"/>
            <a:ext cx="3896097" cy="28582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https://d3kjp0zrek7zit.cloudfront.net/uploads/vendor/image/407/detail_139117319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14049" y="1479947"/>
            <a:ext cx="1428006" cy="94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84390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hapter title (big bar down)" type="title" preserve="1">
  <p:cSld name="Chapter title (big bar down)">
    <p:spTree>
      <p:nvGrpSpPr>
        <p:cNvPr id="1" name=""/>
        <p:cNvGrpSpPr/>
        <p:nvPr/>
      </p:nvGrpSpPr>
      <p:grpSpPr>
        <a:xfrm>
          <a:off x="0" y="0"/>
          <a:ext cx="0" cy="0"/>
          <a:chOff x="0" y="0"/>
          <a:chExt cx="0" cy="0"/>
        </a:xfrm>
      </p:grpSpPr>
      <p:sp>
        <p:nvSpPr>
          <p:cNvPr id="4"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5" name="cdtPicture 10 Id10" descr="SIE_Logo_Layer_Petrol_RGB_A3_76mm.wmf"/>
          <p:cNvPicPr>
            <a:picLocks noChangeAspect="1"/>
          </p:cNvPicPr>
          <p:nvPr>
            <p:custDataLst>
              <p:tags r:id="rId2"/>
            </p:custDataLst>
          </p:nvPr>
        </p:nvPicPr>
        <p:blipFill>
          <a:blip r:embed="rId36">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7"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8"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9476D523-2193-4C76-ABB1-55C3D6E23222}"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9"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0"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1"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34" name="cdtRectangle 15 Id7"/>
          <p:cNvSpPr>
            <a:spLocks noChangeArrowheads="1"/>
          </p:cNvSpPr>
          <p:nvPr>
            <p:custDataLst>
              <p:tags r:id="rId31"/>
            </p:custDataLst>
          </p:nvPr>
        </p:nvSpPr>
        <p:spPr bwMode="gray">
          <a:xfrm>
            <a:off x="0" y="3"/>
            <a:ext cx="9144000" cy="4149725"/>
          </a:xfrm>
          <a:prstGeom prst="rect">
            <a:avLst/>
          </a:prstGeom>
          <a:solidFill>
            <a:srgbClr val="D7D7CD"/>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35" name="cdtPicture 2 Id11"/>
          <p:cNvPicPr>
            <a:picLocks/>
          </p:cNvPicPr>
          <p:nvPr>
            <p:custDataLst>
              <p:tags r:id="rId32"/>
            </p:custDataLst>
          </p:nvPr>
        </p:nvPicPr>
        <p:blipFill>
          <a:blip r:embed="rId37">
            <a:extLst>
              <a:ext uri="{28A0092B-C50C-407E-A947-70E740481C1C}">
                <a14:useLocalDpi xmlns:a14="http://schemas.microsoft.com/office/drawing/2010/main" val="0"/>
              </a:ext>
            </a:extLst>
          </a:blip>
          <a:srcRect/>
          <a:stretch>
            <a:fillRect/>
          </a:stretch>
        </p:blipFill>
        <p:spPr bwMode="auto">
          <a:xfrm>
            <a:off x="0" y="3"/>
            <a:ext cx="9144000"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dtText Box 101 Id6"/>
          <p:cNvSpPr txBox="1">
            <a:spLocks noChangeArrowheads="1"/>
          </p:cNvSpPr>
          <p:nvPr>
            <p:custDataLst>
              <p:tags r:id="rId33"/>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pic>
        <p:nvPicPr>
          <p:cNvPr id="37" name="cdtPicture 7 Id8" descr="sie_logo_layer_petrol_rgb"/>
          <p:cNvPicPr>
            <a:picLocks noChangeAspect="1" noChangeArrowheads="1"/>
          </p:cNvPicPr>
          <p:nvPr>
            <p:custDataLst>
              <p:tags r:id="rId34"/>
            </p:custDataLst>
          </p:nvPr>
        </p:nvPicPr>
        <p:blipFill>
          <a:blip r:embed="rId38">
            <a:extLst>
              <a:ext uri="{28A0092B-C50C-407E-A947-70E740481C1C}">
                <a14:useLocalDpi xmlns:a14="http://schemas.microsoft.com/office/drawing/2010/main" val="0"/>
              </a:ext>
            </a:extLst>
          </a:blip>
          <a:srcRect/>
          <a:stretch>
            <a:fillRect/>
          </a:stretch>
        </p:blipFill>
        <p:spPr bwMode="auto">
          <a:xfrm>
            <a:off x="7702904" y="57"/>
            <a:ext cx="1079334"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cdtRectangle 115 Id57350"/>
          <p:cNvSpPr>
            <a:spLocks noGrp="1" noChangeArrowheads="1"/>
          </p:cNvSpPr>
          <p:nvPr>
            <p:ph type="ctrTitle"/>
          </p:nvPr>
        </p:nvSpPr>
        <p:spPr bwMode="gray">
          <a:xfrm>
            <a:off x="253500" y="4149118"/>
            <a:ext cx="8890529" cy="716126"/>
          </a:xfrm>
          <a:solidFill>
            <a:srgbClr val="879BAA"/>
          </a:solidFill>
        </p:spPr>
        <p:txBody>
          <a:bodyPr lIns="270000" tIns="144000" rIns="482400" bIns="108000" anchor="t">
            <a:spAutoFit/>
          </a:bodyPr>
          <a:lstStyle>
            <a:lvl1pPr>
              <a:defRPr sz="3000"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7351" name="cdtRectangle 116 Id57351"/>
          <p:cNvSpPr>
            <a:spLocks noGrp="1" noChangeArrowheads="1"/>
          </p:cNvSpPr>
          <p:nvPr>
            <p:ph type="subTitle" idx="1"/>
          </p:nvPr>
        </p:nvSpPr>
        <p:spPr bwMode="gray">
          <a:xfrm>
            <a:off x="253500" y="3756008"/>
            <a:ext cx="8890529" cy="393082"/>
          </a:xfrm>
          <a:solidFill>
            <a:srgbClr val="233746">
              <a:alpha val="65000"/>
            </a:srgbClr>
          </a:solidFill>
        </p:spPr>
        <p:txBody>
          <a:bodyPr lIns="270000" tIns="18000" rIns="482400" bIns="36000" anchor="b">
            <a:noAutofit/>
          </a:bodyPr>
          <a:lstStyle>
            <a:lvl1pPr>
              <a:defRPr sz="1500" smtClean="0">
                <a:solidFill>
                  <a:srgbClr val="FFFFFF"/>
                </a:solidFill>
                <a:latin typeface="Arial" pitchFamily="34" charset="0"/>
              </a:defRPr>
            </a:lvl1pPr>
          </a:lstStyle>
          <a:p>
            <a:r>
              <a:rPr lang="en-US" dirty="0" err="1"/>
              <a:t>Formatvorlage</a:t>
            </a:r>
            <a:r>
              <a:rPr lang="en-US" dirty="0"/>
              <a:t> des </a:t>
            </a:r>
            <a:r>
              <a:rPr lang="en-US" dirty="0" err="1"/>
              <a:t>Untertitelmasters</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Tree>
    <p:extLst>
      <p:ext uri="{BB962C8B-B14F-4D97-AF65-F5344CB8AC3E}">
        <p14:creationId xmlns:p14="http://schemas.microsoft.com/office/powerpoint/2010/main" val="272246784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 Index/Contact" preserve="1">
  <p:cSld name="Image + Index/Contact">
    <p:spTree>
      <p:nvGrpSpPr>
        <p:cNvPr id="1" name=""/>
        <p:cNvGrpSpPr/>
        <p:nvPr/>
      </p:nvGrpSpPr>
      <p:grpSpPr>
        <a:xfrm>
          <a:off x="0" y="0"/>
          <a:ext cx="0" cy="0"/>
          <a:chOff x="0" y="0"/>
          <a:chExt cx="0" cy="0"/>
        </a:xfrm>
      </p:grpSpPr>
      <p:sp>
        <p:nvSpPr>
          <p:cNvPr id="5"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6" name="cdtPicture 10 Id10" descr="SIE_Logo_Layer_Petrol_RGB_A3_76mm.wmf"/>
          <p:cNvPicPr>
            <a:picLocks noChangeAspect="1"/>
          </p:cNvPicPr>
          <p:nvPr>
            <p:custDataLst>
              <p:tags r:id="rId2"/>
            </p:custDataLst>
          </p:nvPr>
        </p:nvPicPr>
        <p:blipFill>
          <a:blip r:embed="rId34">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dtText Box 133 Id16"/>
          <p:cNvSpPr txBox="1">
            <a:spLocks noChangeArrowheads="1"/>
          </p:cNvSpPr>
          <p:nvPr>
            <p:custDataLst>
              <p:tags r:id="rId3"/>
            </p:custDataLst>
          </p:nvPr>
        </p:nvSpPr>
        <p:spPr bwMode="auto">
          <a:xfrm>
            <a:off x="0" y="6175375"/>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8"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9"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EA4CFFC7-336A-496E-9A9A-D2F98F8112E1}"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10"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2"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4"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4"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5"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6"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37" name="cdtRectangle 2 Id5"/>
          <p:cNvSpPr/>
          <p:nvPr>
            <p:custDataLst>
              <p:tags r:id="rId31"/>
            </p:custDataLst>
          </p:nvPr>
        </p:nvSpPr>
        <p:spPr bwMode="auto">
          <a:xfrm>
            <a:off x="3492666" y="1412875"/>
            <a:ext cx="5651334" cy="4752975"/>
          </a:xfrm>
          <a:prstGeom prst="rect">
            <a:avLst/>
          </a:prstGeom>
          <a:solidFill>
            <a:srgbClr val="D7D7CD"/>
          </a:solidFill>
          <a:ln>
            <a:noFill/>
          </a:ln>
          <a:effectLst/>
          <a:extLst/>
        </p:spPr>
        <p:txBody>
          <a:bodyPr lIns="81000" tIns="40500" rIns="81000" bIns="40500" anchor="ctr"/>
          <a:lstStyle/>
          <a:p>
            <a:pPr algn="ctr">
              <a:lnSpc>
                <a:spcPct val="110000"/>
              </a:lnSpc>
              <a:spcBef>
                <a:spcPct val="0"/>
              </a:spcBef>
              <a:buFont typeface="Wingdings" pitchFamily="2" charset="2"/>
              <a:buNone/>
              <a:defRPr/>
            </a:pPr>
            <a:endParaRPr lang="en-US" b="1">
              <a:solidFill>
                <a:srgbClr val="000000"/>
              </a:solidFill>
              <a:latin typeface="Arial" charset="0"/>
              <a:ea typeface="ＭＳ Ｐゴシック" pitchFamily="34" charset="-128"/>
            </a:endParaRPr>
          </a:p>
        </p:txBody>
      </p:sp>
      <p:pic>
        <p:nvPicPr>
          <p:cNvPr id="38" name="cdtPicture 3 Id4"/>
          <p:cNvPicPr>
            <a:picLocks/>
          </p:cNvPicPr>
          <p:nvPr>
            <p:custDataLst>
              <p:tags r:id="rId32"/>
            </p:custDataLst>
          </p:nvPr>
        </p:nvPicPr>
        <p:blipFill>
          <a:blip r:embed="rId35">
            <a:extLst>
              <a:ext uri="{28A0092B-C50C-407E-A947-70E740481C1C}">
                <a14:useLocalDpi xmlns:a14="http://schemas.microsoft.com/office/drawing/2010/main" val="0"/>
              </a:ext>
            </a:extLst>
          </a:blip>
          <a:srcRect/>
          <a:stretch>
            <a:fillRect/>
          </a:stretch>
        </p:blipFill>
        <p:spPr bwMode="auto">
          <a:xfrm>
            <a:off x="1" y="1412875"/>
            <a:ext cx="338437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dtText Placeholder 12 Id13"/>
          <p:cNvSpPr>
            <a:spLocks noGrp="1"/>
          </p:cNvSpPr>
          <p:nvPr>
            <p:ph type="body" sz="quarter" idx="14"/>
          </p:nvPr>
        </p:nvSpPr>
        <p:spPr bwMode="auto">
          <a:xfrm>
            <a:off x="3492432" y="1412875"/>
            <a:ext cx="5651572" cy="4752975"/>
          </a:xfrm>
          <a:solidFill>
            <a:srgbClr val="D7D7CD"/>
          </a:solidFill>
        </p:spPr>
        <p:txBody>
          <a:bodyPr lIns="252000" tIns="144000" rIns="482400" bIns="144000"/>
          <a:lstStyle>
            <a:lvl1pPr marL="0" indent="0">
              <a:lnSpc>
                <a:spcPct val="100000"/>
              </a:lnSpc>
              <a:spcBef>
                <a:spcPts val="375"/>
              </a:spcBef>
              <a:spcAft>
                <a:spcPts val="375"/>
              </a:spcAft>
              <a:buClr>
                <a:schemeClr val="bg2"/>
              </a:buClr>
              <a:buFont typeface="Arial" pitchFamily="34" charset="0"/>
              <a:buNone/>
              <a:tabLst>
                <a:tab pos="4019550" algn="r"/>
              </a:tabLst>
              <a:defRPr>
                <a:solidFill>
                  <a:srgbClr val="000000"/>
                </a:solidFill>
              </a:defRPr>
            </a:lvl1pPr>
            <a:lvl2pPr marL="133350" indent="-132160">
              <a:lnSpc>
                <a:spcPct val="100000"/>
              </a:lnSpc>
              <a:spcBef>
                <a:spcPts val="375"/>
              </a:spcBef>
              <a:spcAft>
                <a:spcPts val="375"/>
              </a:spcAft>
              <a:buFont typeface="Arial" pitchFamily="34" charset="0"/>
              <a:buChar char="•"/>
              <a:tabLst>
                <a:tab pos="4019550" algn="r"/>
              </a:tabLst>
              <a:defRPr b="0">
                <a:solidFill>
                  <a:srgbClr val="000000"/>
                </a:solidFill>
              </a:defRPr>
            </a:lvl2pPr>
            <a:lvl3pPr marL="133350" indent="-133350">
              <a:lnSpc>
                <a:spcPct val="100000"/>
              </a:lnSpc>
              <a:spcBef>
                <a:spcPts val="375"/>
              </a:spcBef>
              <a:spcAft>
                <a:spcPts val="375"/>
              </a:spcAft>
              <a:buFont typeface="Arial" pitchFamily="34" charset="0"/>
              <a:buChar char="•"/>
              <a:tabLst>
                <a:tab pos="4019550" algn="r"/>
              </a:tabLst>
              <a:defRPr b="1">
                <a:solidFill>
                  <a:srgbClr val="000000"/>
                </a:solidFill>
              </a:defRPr>
            </a:lvl3pPr>
            <a:lvl4pPr marL="267891" indent="-133350">
              <a:lnSpc>
                <a:spcPct val="100000"/>
              </a:lnSpc>
              <a:spcBef>
                <a:spcPts val="375"/>
              </a:spcBef>
              <a:spcAft>
                <a:spcPts val="375"/>
              </a:spcAft>
              <a:buFont typeface="Arial" pitchFamily="34" charset="0"/>
              <a:buChar char="•"/>
              <a:tabLst>
                <a:tab pos="4019550" algn="r"/>
              </a:tabLst>
              <a:defRPr b="0">
                <a:solidFill>
                  <a:srgbClr val="000000"/>
                </a:solidFill>
              </a:defRPr>
            </a:lvl4pPr>
            <a:lvl5pPr marL="267891" indent="-133350">
              <a:lnSpc>
                <a:spcPct val="100000"/>
              </a:lnSpc>
              <a:spcBef>
                <a:spcPts val="375"/>
              </a:spcBef>
              <a:spcAft>
                <a:spcPts val="375"/>
              </a:spcAft>
              <a:buFont typeface="Arial" pitchFamily="34" charset="0"/>
              <a:buChar char="•"/>
              <a:tabLst>
                <a:tab pos="4019550" algn="r"/>
              </a:tabLst>
              <a:defRPr b="1" baseline="0">
                <a:solidFill>
                  <a:srgbClr val="000000"/>
                </a:solidFill>
              </a:defRPr>
            </a:lvl5pPr>
            <a:lvl6pPr marL="270272" indent="-135731">
              <a:lnSpc>
                <a:spcPct val="100000"/>
              </a:lnSpc>
              <a:spcBef>
                <a:spcPts val="375"/>
              </a:spcBef>
              <a:spcAft>
                <a:spcPts val="375"/>
              </a:spcAft>
              <a:buFont typeface="Arial" pitchFamily="34" charset="0"/>
              <a:buChar char="•"/>
              <a:tabLst>
                <a:tab pos="4019550" algn="r"/>
              </a:tabLst>
              <a:defRPr b="1"/>
            </a:lvl6pPr>
          </a:lstStyle>
          <a:p>
            <a:pPr lvl="0"/>
            <a:r>
              <a:rPr lang="en-US" dirty="0" err="1"/>
              <a:t>Click to edit Master text styles</a:t>
            </a:r>
          </a:p>
          <a:p>
            <a:pPr lvl="1"/>
            <a:r>
              <a:rPr lang="en-US" dirty="0" err="1"/>
              <a:t>Second level</a:t>
            </a:r>
          </a:p>
          <a:p>
            <a:pPr lvl="2"/>
            <a:r>
              <a:rPr lang="en-US" dirty="0" err="1"/>
              <a:t>Third level</a:t>
            </a:r>
          </a:p>
          <a:p>
            <a:pPr lvl="3"/>
            <a:r>
              <a:rPr lang="en-US" dirty="0" err="1"/>
              <a:t>Fourth level</a:t>
            </a:r>
          </a:p>
          <a:p>
            <a:pPr lvl="4"/>
            <a:r>
              <a:rPr lang="en-US" dirty="0" err="1"/>
              <a:t>Fifth level</a:t>
            </a:r>
            <a:endParaRPr lang="en-US" dirty="0"/>
          </a:p>
        </p:txBody>
      </p:sp>
      <p:sp>
        <p:nvSpPr>
          <p:cNvPr id="2" name="cdtTitle 1 Id2"/>
          <p:cNvSpPr>
            <a:spLocks noGrp="1"/>
          </p:cNvSpPr>
          <p:nvPr>
            <p:ph type="title"/>
          </p:nvPr>
        </p:nvSpPr>
        <p:spPr>
          <a:xfrm>
            <a:off x="0" y="57"/>
            <a:ext cx="9144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11" name="cdtPicture Placeholder 10 Id11"/>
          <p:cNvSpPr>
            <a:spLocks noGrp="1"/>
          </p:cNvSpPr>
          <p:nvPr>
            <p:ph type="pic" sz="quarter" idx="13"/>
          </p:nvPr>
        </p:nvSpPr>
        <p:spPr>
          <a:xfrm>
            <a:off x="4" y="1412875"/>
            <a:ext cx="3384470" cy="4752975"/>
          </a:xfrm>
        </p:spPr>
        <p:txBody>
          <a:bodyPr/>
          <a:lstStyle>
            <a:lvl1pPr>
              <a:defRPr/>
            </a:lvl1pPr>
          </a:lstStyle>
          <a:p>
            <a:pPr lvl="0"/>
            <a:r>
              <a:rPr lang="en-US" noProof="0" dirty="0"/>
              <a:t>Click icon to add picture</a:t>
            </a:r>
            <a:endParaRPr lang="de-DE" noProof="0" dirty="0"/>
          </a:p>
        </p:txBody>
      </p:sp>
    </p:spTree>
    <p:extLst>
      <p:ext uri="{BB962C8B-B14F-4D97-AF65-F5344CB8AC3E}">
        <p14:creationId xmlns:p14="http://schemas.microsoft.com/office/powerpoint/2010/main" val="3402895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ree Content" type="titleOnly" preserve="1">
  <p:cSld name="Free Content">
    <p:spTree>
      <p:nvGrpSpPr>
        <p:cNvPr id="1" name=""/>
        <p:cNvGrpSpPr/>
        <p:nvPr/>
      </p:nvGrpSpPr>
      <p:grpSpPr>
        <a:xfrm>
          <a:off x="0" y="0"/>
          <a:ext cx="0" cy="0"/>
          <a:chOff x="0" y="0"/>
          <a:chExt cx="0" cy="0"/>
        </a:xfrm>
      </p:grpSpPr>
      <p:sp>
        <p:nvSpPr>
          <p:cNvPr id="3"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4" name="cdtPicture 10 Id10" descr="SIE_Logo_Layer_Petrol_RGB_A3_76mm.wmf"/>
          <p:cNvPicPr>
            <a:picLocks noChangeAspect="1"/>
          </p:cNvPicPr>
          <p:nvPr>
            <p:custDataLst>
              <p:tags r:id="rId2"/>
            </p:custDataLst>
          </p:nvPr>
        </p:nvPicPr>
        <p:blipFill>
          <a:blip r:embed="rId32">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6"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7"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D2B854D8-3D5D-440D-95F4-A9CB1EB68F24}"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8"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9"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0"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1"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2" name="cdtTitle 1 Id2"/>
          <p:cNvSpPr>
            <a:spLocks noGrp="1"/>
          </p:cNvSpPr>
          <p:nvPr>
            <p:ph type="title"/>
          </p:nvPr>
        </p:nvSpPr>
        <p:spPr>
          <a:xfrm>
            <a:off x="0" y="57"/>
            <a:ext cx="9144000" cy="1268413"/>
          </a:xfrm>
          <a:noFill/>
          <a:ln w="9525">
            <a:noFill/>
            <a:miter lim="800000"/>
            <a:headEnd/>
            <a:tailEnd/>
          </a:ln>
        </p:spPr>
        <p:txBody>
          <a:bodyPr/>
          <a:lstStyle>
            <a:lvl1pPr marL="0" marR="0" indent="0" algn="l" defTabSz="685800" rtl="0" eaLnBrk="1" fontAlgn="base" latinLnBrk="0" hangingPunct="1">
              <a:lnSpc>
                <a:spcPct val="100000"/>
              </a:lnSpc>
              <a:spcBef>
                <a:spcPct val="0"/>
              </a:spcBef>
              <a:spcAft>
                <a:spcPct val="0"/>
              </a:spcAft>
              <a:buClrTx/>
              <a:buSzTx/>
              <a:buFontTx/>
              <a:buNone/>
              <a:tabLst/>
              <a:defRPr lang="de-DE"/>
            </a:lvl1pPr>
          </a:lstStyle>
          <a:p>
            <a:pPr lvl="0"/>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noProof="0" dirty="0"/>
          </a:p>
        </p:txBody>
      </p:sp>
    </p:spTree>
    <p:extLst>
      <p:ext uri="{BB962C8B-B14F-4D97-AF65-F5344CB8AC3E}">
        <p14:creationId xmlns:p14="http://schemas.microsoft.com/office/powerpoint/2010/main" val="25429615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4"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5" name="cdtPicture 10 Id10" descr="SIE_Logo_Layer_Petrol_RGB_A3_76mm.wmf"/>
          <p:cNvPicPr>
            <a:picLocks noChangeAspect="1"/>
          </p:cNvPicPr>
          <p:nvPr>
            <p:custDataLst>
              <p:tags r:id="rId2"/>
            </p:custDataLst>
          </p:nvPr>
        </p:nvPicPr>
        <p:blipFill>
          <a:blip r:embed="rId32">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7"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8"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55E78844-CB4C-4208-BE99-D3CE6FF67179}"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9"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0"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1"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2" name="cdtTitle 1 Id2"/>
          <p:cNvSpPr>
            <a:spLocks noGrp="1"/>
          </p:cNvSpPr>
          <p:nvPr>
            <p:ph type="title"/>
          </p:nvPr>
        </p:nvSpPr>
        <p:spPr>
          <a:xfrm>
            <a:off x="0" y="57"/>
            <a:ext cx="9144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Content Placeholder 2 Id3"/>
          <p:cNvSpPr>
            <a:spLocks noGrp="1"/>
          </p:cNvSpPr>
          <p:nvPr>
            <p:ph idx="1"/>
          </p:nvPr>
        </p:nvSpPr>
        <p:spPr>
          <a:xfrm>
            <a:off x="470081" y="1412875"/>
            <a:ext cx="6153517" cy="4752975"/>
          </a:xfrm>
        </p:spPr>
        <p:txBody>
          <a:bodyPr/>
          <a:lstStyle>
            <a:lvl1pPr>
              <a:buFont typeface="Arial" pitchFamily="34" charset="0"/>
              <a:buNone/>
              <a:defRPr/>
            </a:lvl1pPr>
          </a:lstStyle>
          <a:p>
            <a:pPr lvl="0"/>
            <a:r>
              <a:rPr lang="en-US" dirty="0" err="1"/>
              <a:t>Textmasterformat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Tree>
    <p:extLst>
      <p:ext uri="{BB962C8B-B14F-4D97-AF65-F5344CB8AC3E}">
        <p14:creationId xmlns:p14="http://schemas.microsoft.com/office/powerpoint/2010/main" val="3739514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1"/>
            </p:custDataLst>
          </p:nvPr>
        </p:nvSpPr>
        <p:spPr>
          <a:xfrm>
            <a:off x="0" y="61"/>
            <a:ext cx="9144000" cy="1268413"/>
          </a:xfrm>
        </p:spPr>
        <p:txBody>
          <a:bodyPr/>
          <a:lstStyle/>
          <a:p>
            <a:r>
              <a:rPr lang="en-US" noProof="0" dirty="0"/>
              <a:t>Click the style sheet to edit the title</a:t>
            </a:r>
            <a:endParaRPr lang="en-US" dirty="0"/>
          </a:p>
        </p:txBody>
      </p:sp>
      <p:sp>
        <p:nvSpPr>
          <p:cNvPr id="3" name="cdtContent Placeholder 2 Id3"/>
          <p:cNvSpPr>
            <a:spLocks noGrp="1"/>
          </p:cNvSpPr>
          <p:nvPr>
            <p:ph idx="1" hasCustomPrompt="1"/>
            <p:custDataLst>
              <p:tags r:id="rId2"/>
            </p:custDataLst>
          </p:nvPr>
        </p:nvSpPr>
        <p:spPr>
          <a:xfrm>
            <a:off x="539750" y="1412875"/>
            <a:ext cx="25920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dtContent Placeholder 12 Id13"/>
          <p:cNvSpPr>
            <a:spLocks noGrp="1"/>
          </p:cNvSpPr>
          <p:nvPr>
            <p:ph sz="quarter" idx="13" hasCustomPrompt="1"/>
            <p:custDataLst>
              <p:tags r:id="rId3"/>
            </p:custDataLst>
          </p:nvPr>
        </p:nvSpPr>
        <p:spPr>
          <a:xfrm>
            <a:off x="3276000" y="1412875"/>
            <a:ext cx="2735862"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dtContent Placeholder 11 Id12"/>
          <p:cNvSpPr>
            <a:spLocks noGrp="1"/>
          </p:cNvSpPr>
          <p:nvPr>
            <p:ph sz="quarter" idx="14" hasCustomPrompt="1"/>
            <p:custDataLst>
              <p:tags r:id="rId4"/>
            </p:custDataLst>
          </p:nvPr>
        </p:nvSpPr>
        <p:spPr>
          <a:xfrm>
            <a:off x="6156327" y="1412875"/>
            <a:ext cx="2592388"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62951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object (small) + Navigation">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hasCustomPrompt="1"/>
          </p:nvPr>
        </p:nvSpPr>
        <p:spPr>
          <a:xfrm>
            <a:off x="0" y="72"/>
            <a:ext cx="9144000" cy="1268413"/>
          </a:xfrm>
        </p:spPr>
        <p:txBody>
          <a:bodyPr/>
          <a:lstStyle/>
          <a:p>
            <a:r>
              <a:rPr lang="en-US" noProof="0" dirty="0"/>
              <a:t>Click to add core message of slide</a:t>
            </a:r>
            <a:endParaRPr lang="en-US" dirty="0"/>
          </a:p>
        </p:txBody>
      </p:sp>
      <p:sp>
        <p:nvSpPr>
          <p:cNvPr id="5" name="Textplatzhalter 4"/>
          <p:cNvSpPr>
            <a:spLocks noGrp="1"/>
          </p:cNvSpPr>
          <p:nvPr>
            <p:ph type="body" sz="quarter" idx="10" hasCustomPrompt="1"/>
          </p:nvPr>
        </p:nvSpPr>
        <p:spPr>
          <a:xfrm>
            <a:off x="470056" y="1403415"/>
            <a:ext cx="8297906" cy="238125"/>
          </a:xfrm>
        </p:spPr>
        <p:txBody>
          <a:bodyPr/>
          <a:lstStyle>
            <a:lvl1pPr>
              <a:defRPr sz="1050"/>
            </a:lvl1pPr>
          </a:lstStyle>
          <a:p>
            <a:pPr lvl="0"/>
            <a:r>
              <a:rPr lang="en-US" noProof="0" dirty="0"/>
              <a:t>Title (description of slide content), Arial 14 pt, maximum of 1 line</a:t>
            </a:r>
            <a:endParaRPr lang="en-US" dirty="0"/>
          </a:p>
        </p:txBody>
      </p:sp>
    </p:spTree>
    <p:extLst>
      <p:ext uri="{BB962C8B-B14F-4D97-AF65-F5344CB8AC3E}">
        <p14:creationId xmlns:p14="http://schemas.microsoft.com/office/powerpoint/2010/main" val="1320596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rows">
  <p:cSld name="Two row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Click the style sheet to edit the title</a:t>
            </a:r>
          </a:p>
        </p:txBody>
      </p:sp>
      <p:sp>
        <p:nvSpPr>
          <p:cNvPr id="3" name="Inhaltsplatzhalter 2"/>
          <p:cNvSpPr>
            <a:spLocks noGrp="1"/>
          </p:cNvSpPr>
          <p:nvPr>
            <p:ph idx="1" hasCustomPrompt="1"/>
          </p:nvPr>
        </p:nvSpPr>
        <p:spPr>
          <a:xfrm>
            <a:off x="539777" y="1412875"/>
            <a:ext cx="6769101" cy="2303464"/>
          </a:xfrm>
        </p:spPr>
        <p:txBody>
          <a:bodyPr/>
          <a:lstStyle/>
          <a:p>
            <a:pPr lvl="0"/>
            <a:r>
              <a:rPr lang="en-US" noProof="0" dirty="0"/>
              <a:t>Click the style sheet to edit the copy</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Inhaltsplatzhalter 12"/>
          <p:cNvSpPr>
            <a:spLocks noGrp="1"/>
          </p:cNvSpPr>
          <p:nvPr>
            <p:ph sz="quarter" idx="13" hasCustomPrompt="1"/>
          </p:nvPr>
        </p:nvSpPr>
        <p:spPr>
          <a:xfrm>
            <a:off x="539752" y="3860800"/>
            <a:ext cx="6769100" cy="2305050"/>
          </a:xfrm>
        </p:spPr>
        <p:txBody>
          <a:bodyPr/>
          <a:lstStyle/>
          <a:p>
            <a:pPr lvl="0"/>
            <a:r>
              <a:rPr lang="en-US" noProof="0" dirty="0"/>
              <a:t>Click the style sheet to edit the copy</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8718506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xt + Index">
  <p:cSld name="Text + Index">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1"/>
            </p:custDataLst>
          </p:nvPr>
        </p:nvSpPr>
        <p:spPr>
          <a:xfrm>
            <a:off x="0" y="55"/>
            <a:ext cx="9144000" cy="1268413"/>
          </a:xfrm>
        </p:spPr>
        <p:txBody>
          <a:bodyPr/>
          <a:lstStyle/>
          <a:p>
            <a:r>
              <a:rPr lang="en-US" noProof="0" dirty="0"/>
              <a:t>Click the style sheet to edit the title</a:t>
            </a:r>
            <a:endParaRPr lang="en-US" dirty="0"/>
          </a:p>
        </p:txBody>
      </p:sp>
      <p:sp>
        <p:nvSpPr>
          <p:cNvPr id="13" name="cdtText Placeholder 12 Id13"/>
          <p:cNvSpPr>
            <a:spLocks noGrp="1"/>
          </p:cNvSpPr>
          <p:nvPr>
            <p:ph type="body" sz="quarter" idx="13" hasCustomPrompt="1"/>
            <p:custDataLst>
              <p:tags r:id="rId2"/>
            </p:custDataLst>
          </p:nvPr>
        </p:nvSpPr>
        <p:spPr>
          <a:xfrm>
            <a:off x="539750"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dtText Placeholder 12 Id5"/>
          <p:cNvSpPr>
            <a:spLocks noGrp="1"/>
          </p:cNvSpPr>
          <p:nvPr>
            <p:ph type="body" sz="quarter" idx="14" hasCustomPrompt="1"/>
            <p:custDataLst>
              <p:tags r:id="rId3"/>
            </p:custDataLst>
          </p:nvPr>
        </p:nvSpPr>
        <p:spPr bwMode="auto">
          <a:xfrm>
            <a:off x="4716494" y="1412875"/>
            <a:ext cx="4427537" cy="4752975"/>
          </a:xfrm>
          <a:solidFill>
            <a:srgbClr val="D7D7CD"/>
          </a:solidFill>
        </p:spPr>
        <p:txBody>
          <a:bodyPr lIns="252000" tIns="144000" rIns="396000" bIns="144000"/>
          <a:lstStyle>
            <a:lvl1pPr marL="0" indent="0">
              <a:lnSpc>
                <a:spcPct val="100000"/>
              </a:lnSpc>
              <a:spcBef>
                <a:spcPts val="375"/>
              </a:spcBef>
              <a:spcAft>
                <a:spcPts val="375"/>
              </a:spcAft>
              <a:buClr>
                <a:schemeClr val="bg2"/>
              </a:buClr>
              <a:buFont typeface="Arial" pitchFamily="34" charset="0"/>
              <a:buNone/>
              <a:tabLst>
                <a:tab pos="2830116" algn="r"/>
              </a:tabLst>
              <a:defRPr>
                <a:solidFill>
                  <a:srgbClr val="000000"/>
                </a:solidFill>
              </a:defRPr>
            </a:lvl1pPr>
            <a:lvl2pPr marL="134541" indent="-133350">
              <a:lnSpc>
                <a:spcPct val="100000"/>
              </a:lnSpc>
              <a:spcBef>
                <a:spcPts val="375"/>
              </a:spcBef>
              <a:spcAft>
                <a:spcPts val="375"/>
              </a:spcAft>
              <a:buClr>
                <a:schemeClr val="accent1"/>
              </a:buClr>
              <a:buFont typeface="Arial" pitchFamily="34" charset="0"/>
              <a:buChar char="•"/>
              <a:tabLst>
                <a:tab pos="2830116" algn="r"/>
              </a:tabLst>
              <a:defRPr b="0">
                <a:solidFill>
                  <a:srgbClr val="000000"/>
                </a:solidFill>
              </a:defRPr>
            </a:lvl2pPr>
            <a:lvl3pPr marL="133350" indent="-133350">
              <a:lnSpc>
                <a:spcPct val="100000"/>
              </a:lnSpc>
              <a:spcBef>
                <a:spcPts val="375"/>
              </a:spcBef>
              <a:spcAft>
                <a:spcPts val="375"/>
              </a:spcAft>
              <a:buClr>
                <a:schemeClr val="accent1"/>
              </a:buClr>
              <a:buFont typeface="Arial" pitchFamily="34" charset="0"/>
              <a:buChar char="•"/>
              <a:tabLst>
                <a:tab pos="2830116" algn="r"/>
              </a:tabLst>
              <a:defRPr b="1">
                <a:solidFill>
                  <a:srgbClr val="000000"/>
                </a:solidFill>
              </a:defRPr>
            </a:lvl3pPr>
            <a:lvl4pPr marL="269081" indent="-133350">
              <a:lnSpc>
                <a:spcPct val="100000"/>
              </a:lnSpc>
              <a:spcBef>
                <a:spcPts val="375"/>
              </a:spcBef>
              <a:spcAft>
                <a:spcPts val="375"/>
              </a:spcAft>
              <a:buClr>
                <a:schemeClr val="accent1"/>
              </a:buClr>
              <a:buFont typeface="Arial" pitchFamily="34" charset="0"/>
              <a:buChar char="•"/>
              <a:tabLst>
                <a:tab pos="2830116" algn="r"/>
              </a:tabLst>
              <a:defRPr b="0" baseline="0">
                <a:solidFill>
                  <a:srgbClr val="000000"/>
                </a:solidFill>
              </a:defRPr>
            </a:lvl4pPr>
            <a:lvl5pPr marL="267891" indent="-133350">
              <a:lnSpc>
                <a:spcPct val="100000"/>
              </a:lnSpc>
              <a:spcBef>
                <a:spcPts val="375"/>
              </a:spcBef>
              <a:spcAft>
                <a:spcPts val="375"/>
              </a:spcAft>
              <a:buClr>
                <a:schemeClr val="accent1"/>
              </a:buClr>
              <a:buFont typeface="Arial" pitchFamily="34" charset="0"/>
              <a:buChar char="•"/>
              <a:tabLst>
                <a:tab pos="2830116" algn="r"/>
              </a:tabLst>
              <a:defRPr b="1" baseline="0">
                <a:solidFill>
                  <a:srgbClr val="000000"/>
                </a:solidFill>
              </a:defRPr>
            </a:lvl5pPr>
            <a:lvl6pPr marL="270272" indent="-135731">
              <a:lnSpc>
                <a:spcPct val="100000"/>
              </a:lnSpc>
              <a:spcBef>
                <a:spcPts val="375"/>
              </a:spcBef>
              <a:spcAft>
                <a:spcPts val="375"/>
              </a:spcAft>
              <a:buFont typeface="Arial" pitchFamily="34" charset="0"/>
              <a:buChar char="•"/>
              <a:tabLst>
                <a:tab pos="2830116" algn="r"/>
              </a:tabLst>
              <a:defRPr b="1"/>
            </a:lvl6pPr>
          </a:lstStyle>
          <a:p>
            <a:pPr lvl="0"/>
            <a:r>
              <a:rPr lang="en-US" dirty="0"/>
              <a:t>Click to edit the </a:t>
            </a:r>
            <a:r>
              <a:rPr lang="en-US" dirty="0" err="1"/>
              <a:t>toc</a:t>
            </a:r>
            <a:r>
              <a:rPr lang="en-US" dirty="0"/>
              <a:t> / contact</a:t>
            </a:r>
          </a:p>
          <a:p>
            <a:pPr lvl="1"/>
            <a:r>
              <a:rPr lang="en-US" dirty="0"/>
              <a:t>chapter</a:t>
            </a:r>
          </a:p>
          <a:p>
            <a:pPr lvl="2"/>
            <a:r>
              <a:rPr lang="en-US" dirty="0"/>
              <a:t>active chapter</a:t>
            </a:r>
          </a:p>
          <a:p>
            <a:pPr lvl="3"/>
            <a:r>
              <a:rPr lang="en-US" dirty="0"/>
              <a:t>subchapter</a:t>
            </a:r>
          </a:p>
          <a:p>
            <a:pPr lvl="4"/>
            <a:r>
              <a:rPr lang="en-US" dirty="0"/>
              <a:t>active subchapter</a:t>
            </a:r>
          </a:p>
        </p:txBody>
      </p:sp>
    </p:spTree>
    <p:extLst>
      <p:ext uri="{BB962C8B-B14F-4D97-AF65-F5344CB8AC3E}">
        <p14:creationId xmlns:p14="http://schemas.microsoft.com/office/powerpoint/2010/main" val="3331831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220979" y="-120478"/>
            <a:ext cx="5483658" cy="1781638"/>
            <a:chOff x="390" y="1351"/>
            <a:chExt cx="4980" cy="1618"/>
          </a:xfrm>
        </p:grpSpPr>
        <p:sp>
          <p:nvSpPr>
            <p:cNvPr id="12"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8"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9"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p:nvPr>
        </p:nvSpPr>
        <p:spPr>
          <a:xfrm>
            <a:off x="685800" y="1773238"/>
            <a:ext cx="7773988" cy="1827212"/>
          </a:xfrm>
        </p:spPr>
        <p:txBody>
          <a:bodyPr anchor="ctr"/>
          <a:lstStyle>
            <a:lvl1pPr>
              <a:defRPr sz="4050" b="0">
                <a:solidFill>
                  <a:schemeClr val="tx1"/>
                </a:solidFill>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1" y="3886200"/>
            <a:ext cx="5054600" cy="838200"/>
          </a:xfrm>
          <a:ln algn="ctr"/>
        </p:spPr>
        <p:txBody>
          <a:bodyPr/>
          <a:lstStyle>
            <a:lvl1pPr marL="0" indent="0">
              <a:buFontTx/>
              <a:buNone/>
              <a:tabLst>
                <a:tab pos="339329" algn="l"/>
              </a:tabLst>
              <a:defRPr sz="1500"/>
            </a:lvl1pPr>
          </a:lstStyle>
          <a:p>
            <a:r>
              <a:rPr lang="de-DE"/>
              <a:t>Formatvorlage des Untertitelmasters durch Klicken bearbeiten</a:t>
            </a:r>
            <a:endParaRPr lang="de-DE" dirty="0"/>
          </a:p>
        </p:txBody>
      </p:sp>
      <p:pic>
        <p:nvPicPr>
          <p:cNvPr id="11" name="Grafik 10" descr="ModelInstance.jpg"/>
          <p:cNvPicPr>
            <a:picLocks noChangeAspect="1"/>
          </p:cNvPicPr>
          <p:nvPr/>
        </p:nvPicPr>
        <p:blipFill>
          <a:blip r:embed="rId2" cstate="print">
            <a:clrChange>
              <a:clrFrom>
                <a:srgbClr val="FFFFFF"/>
              </a:clrFrom>
              <a:clrTo>
                <a:srgbClr val="FFFFFF">
                  <a:alpha val="0"/>
                </a:srgbClr>
              </a:clrTo>
            </a:clrChange>
          </a:blip>
          <a:stretch>
            <a:fillRect/>
          </a:stretch>
        </p:blipFill>
        <p:spPr>
          <a:xfrm>
            <a:off x="6537679" y="3678069"/>
            <a:ext cx="1927412" cy="1927412"/>
          </a:xfrm>
          <a:prstGeom prst="rect">
            <a:avLst/>
          </a:prstGeom>
        </p:spPr>
      </p:pic>
      <p:pic>
        <p:nvPicPr>
          <p:cNvPr id="80" name="Picture 2"/>
          <p:cNvPicPr>
            <a:picLocks noChangeAspect="1" noChangeArrowheads="1"/>
          </p:cNvPicPr>
          <p:nvPr/>
        </p:nvPicPr>
        <p:blipFill>
          <a:blip r:embed="rId3"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519592039"/>
      </p:ext>
    </p:extLst>
  </p:cSld>
  <p:clrMapOvr>
    <a:masterClrMapping/>
  </p:clrMapOvr>
  <p:transition>
    <p:strips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cstate="print"/>
          <a:srcRect l="6264" r="19023" b="2652"/>
          <a:stretch>
            <a:fillRect/>
          </a:stretch>
        </p:blipFill>
        <p:spPr bwMode="auto">
          <a:xfrm>
            <a:off x="0" y="1271779"/>
            <a:ext cx="9144000" cy="5594694"/>
          </a:xfrm>
          <a:prstGeom prst="rect">
            <a:avLst/>
          </a:prstGeom>
          <a:noFill/>
          <a:ln w="9525">
            <a:noFill/>
            <a:miter lim="800000"/>
            <a:headEnd/>
            <a:tailEnd/>
          </a:ln>
        </p:spPr>
      </p:pic>
      <p:sp>
        <p:nvSpPr>
          <p:cNvPr id="3074" name="Rectangle 2"/>
          <p:cNvSpPr>
            <a:spLocks noGrp="1" noChangeArrowheads="1"/>
          </p:cNvSpPr>
          <p:nvPr>
            <p:ph type="ctrTitle"/>
          </p:nvPr>
        </p:nvSpPr>
        <p:spPr>
          <a:xfrm>
            <a:off x="685800" y="1773238"/>
            <a:ext cx="7773988" cy="1827212"/>
          </a:xfrm>
        </p:spPr>
        <p:txBody>
          <a:bodyPr anchor="ctr"/>
          <a:lstStyle>
            <a:lvl1pPr>
              <a:defRPr sz="4050" b="1">
                <a:solidFill>
                  <a:schemeClr val="bg1"/>
                </a:solidFill>
                <a:effectLst>
                  <a:outerShdw blurRad="38100" dist="38100" dir="2700000" algn="tl">
                    <a:srgbClr val="000000">
                      <a:alpha val="43137"/>
                    </a:srgbClr>
                  </a:outerShdw>
                </a:effectLst>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0" y="3886200"/>
            <a:ext cx="6400800" cy="838200"/>
          </a:xfrm>
          <a:ln algn="ctr"/>
        </p:spPr>
        <p:txBody>
          <a:bodyPr/>
          <a:lstStyle>
            <a:lvl1pPr marL="0" indent="0">
              <a:buFontTx/>
              <a:buNone/>
              <a:tabLst>
                <a:tab pos="339329" algn="l"/>
              </a:tabLst>
              <a:defRPr sz="1500" b="1">
                <a:solidFill>
                  <a:schemeClr val="bg1"/>
                </a:solidFill>
                <a:effectLst>
                  <a:outerShdw blurRad="38100" dist="38100" dir="2700000" algn="tl">
                    <a:srgbClr val="000000">
                      <a:alpha val="43137"/>
                    </a:srgbClr>
                  </a:outerShdw>
                </a:effectLst>
              </a:defRPr>
            </a:lvl1pPr>
          </a:lstStyle>
          <a:p>
            <a:r>
              <a:rPr lang="de-DE"/>
              <a:t>Formatvorlage des Untertitelmasters durch Klicken bearbeiten</a:t>
            </a:r>
            <a:endParaRPr lang="de-DE" dirty="0"/>
          </a:p>
        </p:txBody>
      </p:sp>
      <p:grpSp>
        <p:nvGrpSpPr>
          <p:cNvPr id="2" name="Group 4"/>
          <p:cNvGrpSpPr>
            <a:grpSpLocks noChangeAspect="1"/>
          </p:cNvGrpSpPr>
          <p:nvPr/>
        </p:nvGrpSpPr>
        <p:grpSpPr bwMode="auto">
          <a:xfrm>
            <a:off x="220979" y="-219538"/>
            <a:ext cx="5483658" cy="1781638"/>
            <a:chOff x="390" y="1351"/>
            <a:chExt cx="4980" cy="1618"/>
          </a:xfrm>
        </p:grpSpPr>
        <p:sp>
          <p:nvSpPr>
            <p:cNvPr id="9"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0"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3"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4"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Tree>
    <p:extLst>
      <p:ext uri="{BB962C8B-B14F-4D97-AF65-F5344CB8AC3E}">
        <p14:creationId xmlns:p14="http://schemas.microsoft.com/office/powerpoint/2010/main" val="641392609"/>
      </p:ext>
    </p:extLst>
  </p:cSld>
  <p:clrMapOvr>
    <a:masterClrMapping/>
  </p:clrMapOvr>
  <p:transition>
    <p:strips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p>
        </p:txBody>
      </p:sp>
      <p:sp>
        <p:nvSpPr>
          <p:cNvPr id="3" name="Content Placehold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Rectangle 11"/>
          <p:cNvSpPr>
            <a:spLocks noGrp="1" noChangeArrowheads="1"/>
          </p:cNvSpPr>
          <p:nvPr>
            <p:ph type="sldNum" sz="quarter" idx="10"/>
          </p:nvPr>
        </p:nvSpPr>
        <p:spPr>
          <a:ln/>
        </p:spPr>
        <p:txBody>
          <a:bodyPr/>
          <a:lstStyle>
            <a:lvl1pPr>
              <a:defRPr>
                <a:solidFill>
                  <a:schemeClr val="bg1"/>
                </a:solidFill>
              </a:defRPr>
            </a:lvl1pPr>
          </a:lstStyle>
          <a:p>
            <a:pPr>
              <a:defRPr/>
            </a:pPr>
            <a:fld id="{9C627952-6151-4529-9944-8E5B9BE8E15C}" type="slidenum">
              <a:rPr lang="de-DE" smtClean="0">
                <a:solidFill>
                  <a:prstClr val="white"/>
                </a:solidFill>
              </a:rPr>
              <a:pPr>
                <a:defRPr/>
              </a:pPr>
              <a:t>‹Nr.›</a:t>
            </a:fld>
            <a:endParaRPr lang="de-DE">
              <a:solidFill>
                <a:prstClr val="white"/>
              </a:solidFill>
            </a:endParaRPr>
          </a:p>
        </p:txBody>
      </p:sp>
    </p:spTree>
    <p:extLst>
      <p:ext uri="{BB962C8B-B14F-4D97-AF65-F5344CB8AC3E}">
        <p14:creationId xmlns:p14="http://schemas.microsoft.com/office/powerpoint/2010/main" val="1235847881"/>
      </p:ext>
    </p:extLst>
  </p:cSld>
  <p:clrMapOvr>
    <a:masterClrMapping/>
  </p:clrMapOvr>
  <p:transition>
    <p:strips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p>
        </p:txBody>
      </p:sp>
      <p:sp>
        <p:nvSpPr>
          <p:cNvPr id="3" name="Content Placeholder 2"/>
          <p:cNvSpPr>
            <a:spLocks noGrp="1"/>
          </p:cNvSpPr>
          <p:nvPr>
            <p:ph sz="half" idx="1"/>
          </p:nvPr>
        </p:nvSpPr>
        <p:spPr>
          <a:xfrm>
            <a:off x="457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Content Placeholder 3"/>
          <p:cNvSpPr>
            <a:spLocks noGrp="1"/>
          </p:cNvSpPr>
          <p:nvPr>
            <p:ph sz="half" idx="2"/>
          </p:nvPr>
        </p:nvSpPr>
        <p:spPr>
          <a:xfrm>
            <a:off x="4648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11"/>
          <p:cNvSpPr>
            <a:spLocks noGrp="1" noChangeArrowheads="1"/>
          </p:cNvSpPr>
          <p:nvPr>
            <p:ph type="sldNum" sz="quarter" idx="10"/>
          </p:nvPr>
        </p:nvSpPr>
        <p:spPr>
          <a:ln/>
        </p:spPr>
        <p:txBody>
          <a:bodyPr/>
          <a:lstStyle>
            <a:lvl1pPr>
              <a:defRPr/>
            </a:lvl1pPr>
          </a:lstStyle>
          <a:p>
            <a:pPr>
              <a:defRPr/>
            </a:pPr>
            <a:fld id="{E818AFF3-2166-4346-A775-BD348CC4A674}" type="slidenum">
              <a:rPr lang="de-DE">
                <a:solidFill>
                  <a:prstClr val="black"/>
                </a:solidFill>
              </a:rPr>
              <a:pPr>
                <a:defRPr/>
              </a:pPr>
              <a:t>‹Nr.›</a:t>
            </a:fld>
            <a:endParaRPr lang="de-DE">
              <a:solidFill>
                <a:prstClr val="black"/>
              </a:solidFill>
            </a:endParaRPr>
          </a:p>
        </p:txBody>
      </p:sp>
    </p:spTree>
    <p:extLst>
      <p:ext uri="{BB962C8B-B14F-4D97-AF65-F5344CB8AC3E}">
        <p14:creationId xmlns:p14="http://schemas.microsoft.com/office/powerpoint/2010/main" val="4165876300"/>
      </p:ext>
    </p:extLst>
  </p:cSld>
  <p:clrMapOvr>
    <a:masterClrMapping/>
  </p:clrMapOvr>
  <p:transition>
    <p:strips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57203" y="274638"/>
            <a:ext cx="5875867" cy="715962"/>
          </a:xfrm>
        </p:spPr>
        <p:txBody>
          <a:bodyPr/>
          <a:lstStyle>
            <a:lvl1pPr>
              <a:defRPr/>
            </a:lvl1pPr>
          </a:lstStyle>
          <a:p>
            <a:r>
              <a:rPr lang="de-DE"/>
              <a:t>Titelmasterformat durch Klicken bearbeiten</a:t>
            </a:r>
            <a:endParaRPr lang="de-DE"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6" name="Content Placeholder 5"/>
          <p:cNvSpPr>
            <a:spLocks noGrp="1"/>
          </p:cNvSpPr>
          <p:nvPr>
            <p:ph sz="quarter" idx="4"/>
          </p:nvPr>
        </p:nvSpPr>
        <p:spPr>
          <a:xfrm>
            <a:off x="4645028"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11"/>
          <p:cNvSpPr>
            <a:spLocks noGrp="1" noChangeArrowheads="1"/>
          </p:cNvSpPr>
          <p:nvPr>
            <p:ph type="sldNum" sz="quarter" idx="10"/>
          </p:nvPr>
        </p:nvSpPr>
        <p:spPr>
          <a:ln/>
        </p:spPr>
        <p:txBody>
          <a:bodyPr/>
          <a:lstStyle>
            <a:lvl1pPr>
              <a:defRPr/>
            </a:lvl1pPr>
          </a:lstStyle>
          <a:p>
            <a:pPr>
              <a:defRPr/>
            </a:pPr>
            <a:fld id="{4C0E58B5-D513-4C09-A415-08C66D943496}" type="slidenum">
              <a:rPr lang="de-DE">
                <a:solidFill>
                  <a:prstClr val="black"/>
                </a:solidFill>
              </a:rPr>
              <a:pPr>
                <a:defRPr/>
              </a:pPr>
              <a:t>‹Nr.›</a:t>
            </a:fld>
            <a:endParaRPr lang="de-DE">
              <a:solidFill>
                <a:prstClr val="black"/>
              </a:solidFill>
            </a:endParaRPr>
          </a:p>
        </p:txBody>
      </p:sp>
    </p:spTree>
    <p:extLst>
      <p:ext uri="{BB962C8B-B14F-4D97-AF65-F5344CB8AC3E}">
        <p14:creationId xmlns:p14="http://schemas.microsoft.com/office/powerpoint/2010/main" val="163096584"/>
      </p:ext>
    </p:extLst>
  </p:cSld>
  <p:clrMapOvr>
    <a:masterClrMapping/>
  </p:clrMapOvr>
  <p:transition>
    <p:strips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de-DE" dirty="0"/>
          </a:p>
        </p:txBody>
      </p:sp>
      <p:sp>
        <p:nvSpPr>
          <p:cNvPr id="3" name="Rectangle 11"/>
          <p:cNvSpPr>
            <a:spLocks noGrp="1" noChangeArrowheads="1"/>
          </p:cNvSpPr>
          <p:nvPr>
            <p:ph type="sldNum" sz="quarter" idx="10"/>
          </p:nvPr>
        </p:nvSpPr>
        <p:spPr>
          <a:ln/>
        </p:spPr>
        <p:txBody>
          <a:bodyPr/>
          <a:lstStyle>
            <a:lvl1pPr>
              <a:defRPr/>
            </a:lvl1pPr>
          </a:lstStyle>
          <a:p>
            <a:pPr>
              <a:defRPr/>
            </a:pPr>
            <a:fld id="{21310951-9F0F-4D0C-A69E-A3030A53C914}" type="slidenum">
              <a:rPr lang="de-DE">
                <a:solidFill>
                  <a:prstClr val="black"/>
                </a:solidFill>
              </a:rPr>
              <a:pPr>
                <a:defRPr/>
              </a:pPr>
              <a:t>‹Nr.›</a:t>
            </a:fld>
            <a:endParaRPr lang="de-DE">
              <a:solidFill>
                <a:prstClr val="black"/>
              </a:solidFill>
            </a:endParaRPr>
          </a:p>
        </p:txBody>
      </p:sp>
    </p:spTree>
    <p:extLst>
      <p:ext uri="{BB962C8B-B14F-4D97-AF65-F5344CB8AC3E}">
        <p14:creationId xmlns:p14="http://schemas.microsoft.com/office/powerpoint/2010/main" val="1425762007"/>
      </p:ext>
    </p:extLst>
  </p:cSld>
  <p:clrMapOvr>
    <a:masterClrMapping/>
  </p:clrMapOvr>
  <p:transition>
    <p:strips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564BF1BA-1ED9-4814-8378-A3F547D4725E}" type="slidenum">
              <a:rPr lang="de-DE">
                <a:solidFill>
                  <a:prstClr val="black"/>
                </a:solidFill>
              </a:rPr>
              <a:pPr>
                <a:defRPr/>
              </a:pPr>
              <a:t>‹Nr.›</a:t>
            </a:fld>
            <a:endParaRPr lang="de-DE">
              <a:solidFill>
                <a:prstClr val="black"/>
              </a:solidFill>
            </a:endParaRPr>
          </a:p>
        </p:txBody>
      </p:sp>
    </p:spTree>
    <p:extLst>
      <p:ext uri="{BB962C8B-B14F-4D97-AF65-F5344CB8AC3E}">
        <p14:creationId xmlns:p14="http://schemas.microsoft.com/office/powerpoint/2010/main" val="2258751804"/>
      </p:ext>
    </p:extLst>
  </p:cSld>
  <p:clrMapOvr>
    <a:masterClrMapping/>
  </p:clrMapOvr>
  <p:transition>
    <p:strips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220979" y="-120478"/>
            <a:ext cx="5483658" cy="1781638"/>
            <a:chOff x="390" y="1351"/>
            <a:chExt cx="4980" cy="1618"/>
          </a:xfrm>
        </p:grpSpPr>
        <p:sp>
          <p:nvSpPr>
            <p:cNvPr id="12"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8"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9"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hasCustomPrompt="1"/>
          </p:nvPr>
        </p:nvSpPr>
        <p:spPr>
          <a:xfrm>
            <a:off x="4665134" y="1773238"/>
            <a:ext cx="4080933" cy="1827212"/>
          </a:xfrm>
        </p:spPr>
        <p:txBody>
          <a:bodyPr anchor="ctr"/>
          <a:lstStyle>
            <a:lvl1pPr>
              <a:defRPr sz="4050" b="1">
                <a:solidFill>
                  <a:schemeClr val="tx1"/>
                </a:solidFill>
              </a:defRPr>
            </a:lvl1pPr>
          </a:lstStyle>
          <a:p>
            <a:r>
              <a:rPr lang="de-DE" dirty="0"/>
              <a:t>Vielen Dank</a:t>
            </a:r>
          </a:p>
        </p:txBody>
      </p:sp>
      <p:sp>
        <p:nvSpPr>
          <p:cNvPr id="3075" name="Rectangle 3"/>
          <p:cNvSpPr>
            <a:spLocks noGrp="1" noChangeArrowheads="1"/>
          </p:cNvSpPr>
          <p:nvPr>
            <p:ph type="subTitle" idx="1"/>
          </p:nvPr>
        </p:nvSpPr>
        <p:spPr>
          <a:xfrm>
            <a:off x="4665137" y="3886200"/>
            <a:ext cx="4047067" cy="838200"/>
          </a:xfrm>
          <a:ln algn="ctr"/>
        </p:spPr>
        <p:txBody>
          <a:bodyPr/>
          <a:lstStyle>
            <a:lvl1pPr marL="0" indent="0">
              <a:buFontTx/>
              <a:buNone/>
              <a:tabLst>
                <a:tab pos="339329" algn="l"/>
              </a:tabLst>
              <a:defRPr sz="1500"/>
            </a:lvl1pPr>
          </a:lstStyle>
          <a:p>
            <a:r>
              <a:rPr lang="de-DE"/>
              <a:t>Formatvorlage des Untertitelmasters durch Klicken bearbeiten</a:t>
            </a:r>
            <a:endParaRPr lang="de-DE" dirty="0"/>
          </a:p>
        </p:txBody>
      </p:sp>
      <p:pic>
        <p:nvPicPr>
          <p:cNvPr id="11" name="Picture 3"/>
          <p:cNvPicPr>
            <a:picLocks noChangeAspect="1" noChangeArrowheads="1"/>
          </p:cNvPicPr>
          <p:nvPr/>
        </p:nvPicPr>
        <p:blipFill>
          <a:blip r:embed="rId2" cstate="print">
            <a:clrChange>
              <a:clrFrom>
                <a:srgbClr val="D4D4D4"/>
              </a:clrFrom>
              <a:clrTo>
                <a:srgbClr val="D4D4D4">
                  <a:alpha val="0"/>
                </a:srgbClr>
              </a:clrTo>
            </a:clrChange>
            <a:extLst>
              <a:ext uri="{28A0092B-C50C-407E-A947-70E740481C1C}">
                <a14:useLocalDpi xmlns:a14="http://schemas.microsoft.com/office/drawing/2010/main" val="0"/>
              </a:ext>
            </a:extLst>
          </a:blip>
          <a:srcRect/>
          <a:stretch>
            <a:fillRect/>
          </a:stretch>
        </p:blipFill>
        <p:spPr bwMode="auto">
          <a:xfrm>
            <a:off x="598871" y="1731187"/>
            <a:ext cx="3949995" cy="3444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p:cNvPicPr>
            <a:picLocks noChangeAspect="1" noChangeArrowheads="1"/>
          </p:cNvPicPr>
          <p:nvPr/>
        </p:nvPicPr>
        <p:blipFill>
          <a:blip r:embed="rId3"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2313689801"/>
      </p:ext>
    </p:extLst>
  </p:cSld>
  <p:clrMapOvr>
    <a:masterClrMapping/>
  </p:clrMapOvr>
  <p:transition>
    <p:strips dir="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ags" Target="../tags/tag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ags" Target="../tags/tag1.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a:spLocks noChangeArrowheads="1"/>
          </p:cNvSpPr>
          <p:nvPr/>
        </p:nvSpPr>
        <p:spPr bwMode="auto">
          <a:xfrm>
            <a:off x="0" y="0"/>
            <a:ext cx="9144000" cy="111283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grpSp>
        <p:nvGrpSpPr>
          <p:cNvPr id="2" name="Gruppieren 12"/>
          <p:cNvGrpSpPr/>
          <p:nvPr/>
        </p:nvGrpSpPr>
        <p:grpSpPr>
          <a:xfrm>
            <a:off x="6756401" y="-42335"/>
            <a:ext cx="2040453" cy="914401"/>
            <a:chOff x="7120466" y="-25401"/>
            <a:chExt cx="1896530" cy="764125"/>
          </a:xfrm>
        </p:grpSpPr>
        <p:sp>
          <p:nvSpPr>
            <p:cNvPr id="11" name="Rechteck 10"/>
            <p:cNvSpPr/>
            <p:nvPr/>
          </p:nvSpPr>
          <p:spPr>
            <a:xfrm>
              <a:off x="7215260" y="18211"/>
              <a:ext cx="1706943" cy="676901"/>
            </a:xfrm>
            <a:prstGeom prst="rect">
              <a:avLst/>
            </a:prstGeom>
            <a:solidFill>
              <a:schemeClr val="bg1"/>
            </a:solidFill>
            <a:ln>
              <a:solidFill>
                <a:schemeClr val="bg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spcBef>
                  <a:spcPct val="0"/>
                </a:spcBef>
              </a:pPr>
              <a:endParaRPr lang="de-DE" sz="825">
                <a:solidFill>
                  <a:prstClr val="black"/>
                </a:solidFill>
              </a:endParaRPr>
            </a:p>
          </p:txBody>
        </p:sp>
        <p:pic>
          <p:nvPicPr>
            <p:cNvPr id="8" name="Picture 2" descr="121414_logo_stw"/>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120466" y="-25401"/>
              <a:ext cx="1896530" cy="764125"/>
            </a:xfrm>
            <a:prstGeom prst="rect">
              <a:avLst/>
            </a:prstGeom>
            <a:noFill/>
            <a:ln w="9525">
              <a:noFill/>
              <a:miter lim="800000"/>
              <a:headEnd/>
              <a:tailEnd/>
            </a:ln>
          </p:spPr>
        </p:pic>
      </p:grpSp>
      <p:sp>
        <p:nvSpPr>
          <p:cNvPr id="10" name="Rectangle 7"/>
          <p:cNvSpPr>
            <a:spLocks noChangeArrowheads="1"/>
          </p:cNvSpPr>
          <p:nvPr/>
        </p:nvSpPr>
        <p:spPr bwMode="auto">
          <a:xfrm>
            <a:off x="0" y="6421438"/>
            <a:ext cx="9144000" cy="436562"/>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14340" name="Rectangle 2"/>
          <p:cNvSpPr>
            <a:spLocks noGrp="1" noChangeArrowheads="1"/>
          </p:cNvSpPr>
          <p:nvPr>
            <p:ph type="title"/>
          </p:nvPr>
        </p:nvSpPr>
        <p:spPr bwMode="auto">
          <a:xfrm>
            <a:off x="241303" y="404813"/>
            <a:ext cx="5554663" cy="576262"/>
          </a:xfrm>
          <a:prstGeom prst="rect">
            <a:avLst/>
          </a:prstGeom>
          <a:noFill/>
          <a:ln w="9525" algn="ctr">
            <a:noFill/>
            <a:miter lim="800000"/>
            <a:headEnd/>
            <a:tailEnd/>
          </a:ln>
        </p:spPr>
        <p:txBody>
          <a:bodyPr vert="horz" wrap="square" lIns="91440" tIns="45720" rIns="91440" bIns="45720" numCol="1" anchor="b" anchorCtr="0" compatLnSpc="1">
            <a:prstTxWarp prst="textNoShape">
              <a:avLst/>
            </a:prstTxWarp>
          </a:bodyPr>
          <a:lstStyle/>
          <a:p>
            <a:pPr lvl="0"/>
            <a:r>
              <a:rPr lang="de-DE"/>
              <a:t>Titelmasterformat durch Klicken bearbeiten</a:t>
            </a:r>
            <a:endParaRPr lang="de-DE" dirty="0"/>
          </a:p>
        </p:txBody>
      </p:sp>
      <p:sp>
        <p:nvSpPr>
          <p:cNvPr id="14341" name="Rectangle 3"/>
          <p:cNvSpPr>
            <a:spLocks noGrp="1" noChangeArrowheads="1"/>
          </p:cNvSpPr>
          <p:nvPr>
            <p:ph type="body" idx="1"/>
          </p:nvPr>
        </p:nvSpPr>
        <p:spPr bwMode="auto">
          <a:xfrm>
            <a:off x="457200" y="1600206"/>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35" name="Rectangle 11"/>
          <p:cNvSpPr>
            <a:spLocks noGrp="1" noChangeArrowheads="1"/>
          </p:cNvSpPr>
          <p:nvPr>
            <p:ph type="sldNum" sz="quarter" idx="4"/>
          </p:nvPr>
        </p:nvSpPr>
        <p:spPr bwMode="auto">
          <a:xfrm>
            <a:off x="6553200" y="6421438"/>
            <a:ext cx="2133600" cy="4365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1"/>
                </a:solidFill>
                <a:latin typeface="+mn-lt"/>
              </a:defRPr>
            </a:lvl1pPr>
          </a:lstStyle>
          <a:p>
            <a:pPr>
              <a:spcBef>
                <a:spcPct val="0"/>
              </a:spcBef>
              <a:defRPr/>
            </a:pPr>
            <a:fld id="{AC812062-B717-4506-A39D-D6C77FCE37EA}" type="slidenum">
              <a:rPr lang="de-DE" smtClean="0">
                <a:solidFill>
                  <a:prstClr val="white"/>
                </a:solidFill>
              </a:rPr>
              <a:pPr>
                <a:spcBef>
                  <a:spcPct val="0"/>
                </a:spcBef>
                <a:defRPr/>
              </a:pPr>
              <a:t>‹Nr.›</a:t>
            </a:fld>
            <a:endParaRPr lang="de-DE">
              <a:solidFill>
                <a:prstClr val="white"/>
              </a:solidFill>
            </a:endParaRPr>
          </a:p>
        </p:txBody>
      </p:sp>
      <p:pic>
        <p:nvPicPr>
          <p:cNvPr id="2050" name="Picture 2"/>
          <p:cNvPicPr>
            <a:picLocks noChangeAspect="1" noChangeArrowheads="1"/>
          </p:cNvPicPr>
          <p:nvPr/>
        </p:nvPicPr>
        <p:blipFill>
          <a:blip r:embed="rId12" cstate="print"/>
          <a:srcRect t="15085" b="16649"/>
          <a:stretch>
            <a:fillRect/>
          </a:stretch>
        </p:blipFill>
        <p:spPr bwMode="auto">
          <a:xfrm>
            <a:off x="3612657" y="6449431"/>
            <a:ext cx="1918693" cy="382798"/>
          </a:xfrm>
          <a:prstGeom prst="rect">
            <a:avLst/>
          </a:prstGeom>
          <a:noFill/>
          <a:ln w="9525">
            <a:noFill/>
            <a:miter lim="800000"/>
            <a:headEnd/>
            <a:tailEnd/>
          </a:ln>
        </p:spPr>
      </p:pic>
      <p:sp>
        <p:nvSpPr>
          <p:cNvPr id="12" name="TextBox 11"/>
          <p:cNvSpPr txBox="1"/>
          <p:nvPr/>
        </p:nvSpPr>
        <p:spPr>
          <a:xfrm>
            <a:off x="12879" y="6389071"/>
            <a:ext cx="2446986" cy="276999"/>
          </a:xfrm>
          <a:prstGeom prst="rect">
            <a:avLst/>
          </a:prstGeom>
          <a:noFill/>
        </p:spPr>
        <p:txBody>
          <a:bodyPr wrap="square" rtlCol="0">
            <a:spAutoFit/>
          </a:bodyPr>
          <a:lstStyle/>
          <a:p>
            <a:pPr algn="l">
              <a:spcBef>
                <a:spcPts val="0"/>
              </a:spcBef>
            </a:pPr>
            <a:r>
              <a:rPr lang="en-US" sz="1200" b="1" dirty="0">
                <a:solidFill>
                  <a:schemeClr val="bg1"/>
                </a:solidFill>
                <a:latin typeface="+mn-lt"/>
              </a:rPr>
              <a:t>Prof. Dr. -</a:t>
            </a:r>
            <a:r>
              <a:rPr lang="en-US" sz="1200" b="1" dirty="0" err="1">
                <a:solidFill>
                  <a:schemeClr val="bg1"/>
                </a:solidFill>
                <a:latin typeface="+mn-lt"/>
              </a:rPr>
              <a:t>Ing</a:t>
            </a:r>
            <a:r>
              <a:rPr lang="en-US" sz="1200" b="1" dirty="0">
                <a:solidFill>
                  <a:schemeClr val="bg1"/>
                </a:solidFill>
                <a:latin typeface="+mn-lt"/>
              </a:rPr>
              <a:t>.</a:t>
            </a:r>
            <a:r>
              <a:rPr lang="en-US" sz="1200" b="1" baseline="0" dirty="0">
                <a:solidFill>
                  <a:schemeClr val="bg1"/>
                </a:solidFill>
                <a:latin typeface="+mn-lt"/>
              </a:rPr>
              <a:t> </a:t>
            </a:r>
            <a:r>
              <a:rPr lang="en-US" sz="1200" b="1" baseline="0" dirty="0" err="1">
                <a:solidFill>
                  <a:schemeClr val="bg1"/>
                </a:solidFill>
                <a:latin typeface="+mn-lt"/>
              </a:rPr>
              <a:t>Jörg</a:t>
            </a:r>
            <a:r>
              <a:rPr lang="en-US" sz="1200" b="1" baseline="0" dirty="0">
                <a:solidFill>
                  <a:schemeClr val="bg1"/>
                </a:solidFill>
                <a:latin typeface="+mn-lt"/>
              </a:rPr>
              <a:t> W. Fischer</a:t>
            </a:r>
            <a:endParaRPr lang="en-US" sz="1200" b="1" dirty="0">
              <a:solidFill>
                <a:schemeClr val="bg1"/>
              </a:solidFill>
              <a:latin typeface="+mn-lt"/>
            </a:endParaRPr>
          </a:p>
        </p:txBody>
      </p:sp>
      <p:sp>
        <p:nvSpPr>
          <p:cNvPr id="13" name="TextBox 12"/>
          <p:cNvSpPr txBox="1"/>
          <p:nvPr/>
        </p:nvSpPr>
        <p:spPr>
          <a:xfrm>
            <a:off x="37555" y="6590710"/>
            <a:ext cx="2241997" cy="276999"/>
          </a:xfrm>
          <a:prstGeom prst="rect">
            <a:avLst/>
          </a:prstGeom>
          <a:noFill/>
        </p:spPr>
        <p:txBody>
          <a:bodyPr wrap="square" rtlCol="0">
            <a:spAutoFit/>
          </a:bodyPr>
          <a:lstStyle/>
          <a:p>
            <a:pPr algn="l">
              <a:spcBef>
                <a:spcPts val="0"/>
              </a:spcBef>
            </a:pPr>
            <a:r>
              <a:rPr lang="en-US" sz="1200" b="1" dirty="0">
                <a:solidFill>
                  <a:schemeClr val="bg1"/>
                </a:solidFill>
                <a:latin typeface="+mn-lt"/>
              </a:rPr>
              <a:t>Coached Student Yi Fei Lim</a:t>
            </a:r>
          </a:p>
        </p:txBody>
      </p:sp>
    </p:spTree>
    <p:extLst>
      <p:ext uri="{BB962C8B-B14F-4D97-AF65-F5344CB8AC3E}">
        <p14:creationId xmlns:p14="http://schemas.microsoft.com/office/powerpoint/2010/main" val="856355715"/>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Lst>
  <p:transition>
    <p:strips dir="ru"/>
  </p:transition>
  <p:hf hdr="0" ftr="0" dt="0"/>
  <p:txStyles>
    <p:titleStyle>
      <a:lvl1pPr algn="l" rtl="0" eaLnBrk="1" fontAlgn="base" hangingPunct="1">
        <a:spcBef>
          <a:spcPct val="0"/>
        </a:spcBef>
        <a:spcAft>
          <a:spcPct val="0"/>
        </a:spcAft>
        <a:defRPr sz="1600" b="1">
          <a:solidFill>
            <a:schemeClr val="tx1"/>
          </a:solidFill>
          <a:latin typeface="+mj-lt"/>
          <a:ea typeface="+mj-ea"/>
          <a:cs typeface="+mj-cs"/>
        </a:defRPr>
      </a:lvl1pPr>
      <a:lvl2pPr algn="l" rtl="0" eaLnBrk="1" fontAlgn="base" hangingPunct="1">
        <a:spcBef>
          <a:spcPct val="0"/>
        </a:spcBef>
        <a:spcAft>
          <a:spcPct val="0"/>
        </a:spcAft>
        <a:defRPr sz="1200" b="1">
          <a:solidFill>
            <a:schemeClr val="tx1"/>
          </a:solidFill>
          <a:latin typeface="Arial" pitchFamily="34" charset="0"/>
          <a:cs typeface="Times New Roman" pitchFamily="18" charset="0"/>
        </a:defRPr>
      </a:lvl2pPr>
      <a:lvl3pPr algn="l" rtl="0" eaLnBrk="1" fontAlgn="base" hangingPunct="1">
        <a:spcBef>
          <a:spcPct val="0"/>
        </a:spcBef>
        <a:spcAft>
          <a:spcPct val="0"/>
        </a:spcAft>
        <a:defRPr sz="1200" b="1">
          <a:solidFill>
            <a:schemeClr val="tx1"/>
          </a:solidFill>
          <a:latin typeface="Arial" pitchFamily="34" charset="0"/>
          <a:cs typeface="Times New Roman" pitchFamily="18" charset="0"/>
        </a:defRPr>
      </a:lvl3pPr>
      <a:lvl4pPr algn="l" rtl="0" eaLnBrk="1" fontAlgn="base" hangingPunct="1">
        <a:spcBef>
          <a:spcPct val="0"/>
        </a:spcBef>
        <a:spcAft>
          <a:spcPct val="0"/>
        </a:spcAft>
        <a:defRPr sz="1200" b="1">
          <a:solidFill>
            <a:schemeClr val="tx1"/>
          </a:solidFill>
          <a:latin typeface="Arial" pitchFamily="34" charset="0"/>
          <a:cs typeface="Times New Roman" pitchFamily="18" charset="0"/>
        </a:defRPr>
      </a:lvl4pPr>
      <a:lvl5pPr algn="l" rtl="0" eaLnBrk="1" fontAlgn="base" hangingPunct="1">
        <a:spcBef>
          <a:spcPct val="0"/>
        </a:spcBef>
        <a:spcAft>
          <a:spcPct val="0"/>
        </a:spcAft>
        <a:defRPr sz="1200" b="1">
          <a:solidFill>
            <a:schemeClr val="tx1"/>
          </a:solidFill>
          <a:latin typeface="Arial" pitchFamily="34" charset="0"/>
          <a:cs typeface="Times New Roman" pitchFamily="18" charset="0"/>
        </a:defRPr>
      </a:lvl5pPr>
      <a:lvl6pPr marL="342900" algn="l" rtl="0" eaLnBrk="1" fontAlgn="base" hangingPunct="1">
        <a:spcBef>
          <a:spcPct val="0"/>
        </a:spcBef>
        <a:spcAft>
          <a:spcPct val="0"/>
        </a:spcAft>
        <a:defRPr sz="1200" b="1">
          <a:solidFill>
            <a:srgbClr val="00A693"/>
          </a:solidFill>
          <a:latin typeface="Arial" pitchFamily="34" charset="0"/>
          <a:cs typeface="Times New Roman" pitchFamily="18" charset="0"/>
        </a:defRPr>
      </a:lvl6pPr>
      <a:lvl7pPr marL="685800" algn="l" rtl="0" eaLnBrk="1" fontAlgn="base" hangingPunct="1">
        <a:spcBef>
          <a:spcPct val="0"/>
        </a:spcBef>
        <a:spcAft>
          <a:spcPct val="0"/>
        </a:spcAft>
        <a:defRPr sz="1200" b="1">
          <a:solidFill>
            <a:srgbClr val="00A693"/>
          </a:solidFill>
          <a:latin typeface="Arial" pitchFamily="34" charset="0"/>
          <a:cs typeface="Times New Roman" pitchFamily="18" charset="0"/>
        </a:defRPr>
      </a:lvl7pPr>
      <a:lvl8pPr marL="1028700" algn="l" rtl="0" eaLnBrk="1" fontAlgn="base" hangingPunct="1">
        <a:spcBef>
          <a:spcPct val="0"/>
        </a:spcBef>
        <a:spcAft>
          <a:spcPct val="0"/>
        </a:spcAft>
        <a:defRPr sz="1200" b="1">
          <a:solidFill>
            <a:srgbClr val="00A693"/>
          </a:solidFill>
          <a:latin typeface="Arial" pitchFamily="34" charset="0"/>
          <a:cs typeface="Times New Roman" pitchFamily="18" charset="0"/>
        </a:defRPr>
      </a:lvl8pPr>
      <a:lvl9pPr marL="1371600" algn="l" rtl="0" eaLnBrk="1" fontAlgn="base" hangingPunct="1">
        <a:spcBef>
          <a:spcPct val="0"/>
        </a:spcBef>
        <a:spcAft>
          <a:spcPct val="0"/>
        </a:spcAft>
        <a:defRPr sz="1200" b="1">
          <a:solidFill>
            <a:srgbClr val="00A693"/>
          </a:solidFill>
          <a:latin typeface="Arial" pitchFamily="34" charset="0"/>
          <a:cs typeface="Times New Roman" pitchFamily="18" charset="0"/>
        </a:defRPr>
      </a:lvl9pPr>
    </p:titleStyle>
    <p:bodyStyle>
      <a:lvl1pPr marL="257175" indent="-257175" algn="l" rtl="0" eaLnBrk="1" fontAlgn="base" hangingPunct="1">
        <a:spcBef>
          <a:spcPct val="20000"/>
        </a:spcBef>
        <a:spcAft>
          <a:spcPct val="0"/>
        </a:spcAft>
        <a:buChar char="•"/>
        <a:defRPr sz="1500">
          <a:solidFill>
            <a:schemeClr val="tx1"/>
          </a:solidFill>
          <a:latin typeface="+mn-lt"/>
          <a:ea typeface="+mn-ea"/>
          <a:cs typeface="+mn-cs"/>
        </a:defRPr>
      </a:lvl1pPr>
      <a:lvl2pPr marL="557213" indent="-214313" algn="l" rtl="0" eaLnBrk="1" fontAlgn="base" hangingPunct="1">
        <a:spcBef>
          <a:spcPct val="20000"/>
        </a:spcBef>
        <a:spcAft>
          <a:spcPct val="0"/>
        </a:spcAft>
        <a:buFont typeface="Wingdings" pitchFamily="2" charset="2"/>
        <a:buChar char="§"/>
        <a:defRPr sz="1500">
          <a:solidFill>
            <a:schemeClr val="tx1"/>
          </a:solidFill>
          <a:latin typeface="+mn-lt"/>
        </a:defRPr>
      </a:lvl2pPr>
      <a:lvl3pPr marL="857250" indent="-171450" algn="l" rtl="0" eaLnBrk="1" fontAlgn="base" hangingPunct="1">
        <a:spcBef>
          <a:spcPct val="20000"/>
        </a:spcBef>
        <a:spcAft>
          <a:spcPct val="0"/>
        </a:spcAft>
        <a:buFont typeface="Wingdings" pitchFamily="2" charset="2"/>
        <a:buChar char="§"/>
        <a:defRPr sz="1500">
          <a:solidFill>
            <a:schemeClr val="tx1"/>
          </a:solidFill>
          <a:latin typeface="+mn-lt"/>
        </a:defRPr>
      </a:lvl3pPr>
      <a:lvl4pPr marL="1200150" indent="-171450" algn="l" rtl="0" eaLnBrk="1" fontAlgn="base" hangingPunct="1">
        <a:spcBef>
          <a:spcPct val="20000"/>
        </a:spcBef>
        <a:spcAft>
          <a:spcPct val="0"/>
        </a:spcAft>
        <a:buFont typeface="Wingdings" pitchFamily="2" charset="2"/>
        <a:buChar char="§"/>
        <a:defRPr sz="1500">
          <a:solidFill>
            <a:schemeClr val="tx1"/>
          </a:solidFill>
          <a:latin typeface="+mn-lt"/>
        </a:defRPr>
      </a:lvl4pPr>
      <a:lvl5pPr marL="1543050" indent="-171450" algn="l" rtl="0" eaLnBrk="1" fontAlgn="base" hangingPunct="1">
        <a:spcBef>
          <a:spcPct val="20000"/>
        </a:spcBef>
        <a:spcAft>
          <a:spcPct val="0"/>
        </a:spcAft>
        <a:buFont typeface="Wingdings" pitchFamily="2" charset="2"/>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5362" name="cdtRectangle 115 Id3078"/>
          <p:cNvSpPr>
            <a:spLocks noGrp="1" noChangeArrowheads="1"/>
          </p:cNvSpPr>
          <p:nvPr>
            <p:ph type="title"/>
            <p:custDataLst>
              <p:tags r:id="rId11"/>
            </p:custDataLst>
          </p:nvPr>
        </p:nvSpPr>
        <p:spPr bwMode="auto">
          <a:xfrm>
            <a:off x="0" y="57"/>
            <a:ext cx="914400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26400" tIns="396000" rIns="2124000" bIns="234000" numCol="1" anchor="b" anchorCtr="0" compatLnSpc="1">
            <a:prstTxWarp prst="textNoShape">
              <a:avLst/>
            </a:prstTxWarp>
          </a:bodyPr>
          <a:lstStyle/>
          <a:p>
            <a:pPr lvl="0"/>
            <a:r>
              <a:rPr lang="en-US" altLang="en-US"/>
              <a:t>Titelmasterformat durch Klicken bearbeiten</a:t>
            </a:r>
          </a:p>
        </p:txBody>
      </p:sp>
      <p:sp>
        <p:nvSpPr>
          <p:cNvPr id="15363" name="cdtRectangle 116 Id3079"/>
          <p:cNvSpPr>
            <a:spLocks noGrp="1" noChangeArrowheads="1"/>
          </p:cNvSpPr>
          <p:nvPr>
            <p:ph type="body" idx="1"/>
            <p:custDataLst>
              <p:tags r:id="rId12"/>
            </p:custDataLst>
          </p:nvPr>
        </p:nvSpPr>
        <p:spPr bwMode="auto">
          <a:xfrm>
            <a:off x="470081" y="1412875"/>
            <a:ext cx="6153517"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Textmasterformat bearbeiten</a:t>
            </a:r>
          </a:p>
          <a:p>
            <a:pPr lvl="1"/>
            <a:r>
              <a:rPr lang="en-US" altLang="en-US"/>
              <a:t>Zweite Ebene</a:t>
            </a:r>
          </a:p>
          <a:p>
            <a:pPr lvl="2"/>
            <a:r>
              <a:rPr lang="en-US" altLang="en-US"/>
              <a:t>Dritte Ebene</a:t>
            </a:r>
          </a:p>
          <a:p>
            <a:pPr lvl="3"/>
            <a:r>
              <a:rPr lang="en-US" altLang="en-US"/>
              <a:t>Vierte Ebene</a:t>
            </a:r>
          </a:p>
          <a:p>
            <a:pPr lvl="4"/>
            <a:r>
              <a:rPr lang="en-US" altLang="en-US"/>
              <a:t>Fünfte Ebene</a:t>
            </a:r>
          </a:p>
        </p:txBody>
      </p:sp>
    </p:spTree>
    <p:extLst>
      <p:ext uri="{BB962C8B-B14F-4D97-AF65-F5344CB8AC3E}">
        <p14:creationId xmlns:p14="http://schemas.microsoft.com/office/powerpoint/2010/main" val="72241325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Lst>
  <p:hf sldNum="0" hdr="0" ftr="0" dt="0"/>
  <p:txStyles>
    <p:titleStyle>
      <a:lvl1pPr algn="l" rtl="0" eaLnBrk="0" fontAlgn="base" hangingPunct="0">
        <a:spcBef>
          <a:spcPct val="0"/>
        </a:spcBef>
        <a:spcAft>
          <a:spcPct val="0"/>
        </a:spcAft>
        <a:defRPr sz="1500" b="1">
          <a:solidFill>
            <a:srgbClr val="000000"/>
          </a:solidFill>
          <a:latin typeface="+mj-lt"/>
          <a:ea typeface="+mj-ea"/>
          <a:cs typeface="+mj-cs"/>
        </a:defRPr>
      </a:lvl1pPr>
      <a:lvl2pPr algn="l" rtl="0" eaLnBrk="0" fontAlgn="base" hangingPunct="0">
        <a:spcBef>
          <a:spcPct val="0"/>
        </a:spcBef>
        <a:spcAft>
          <a:spcPct val="0"/>
        </a:spcAft>
        <a:defRPr sz="1500" b="1">
          <a:solidFill>
            <a:srgbClr val="000000"/>
          </a:solidFill>
          <a:latin typeface="Arial" charset="0"/>
          <a:ea typeface="ＭＳ Ｐゴシック" charset="-128"/>
          <a:cs typeface="Arial" charset="0"/>
        </a:defRPr>
      </a:lvl2pPr>
      <a:lvl3pPr algn="l" rtl="0" eaLnBrk="0" fontAlgn="base" hangingPunct="0">
        <a:spcBef>
          <a:spcPct val="0"/>
        </a:spcBef>
        <a:spcAft>
          <a:spcPct val="0"/>
        </a:spcAft>
        <a:defRPr sz="1500" b="1">
          <a:solidFill>
            <a:srgbClr val="000000"/>
          </a:solidFill>
          <a:latin typeface="Arial" charset="0"/>
          <a:ea typeface="ＭＳ Ｐゴシック" charset="-128"/>
          <a:cs typeface="Arial" charset="0"/>
        </a:defRPr>
      </a:lvl3pPr>
      <a:lvl4pPr algn="l" rtl="0" eaLnBrk="0" fontAlgn="base" hangingPunct="0">
        <a:spcBef>
          <a:spcPct val="0"/>
        </a:spcBef>
        <a:spcAft>
          <a:spcPct val="0"/>
        </a:spcAft>
        <a:defRPr sz="1500" b="1">
          <a:solidFill>
            <a:srgbClr val="000000"/>
          </a:solidFill>
          <a:latin typeface="Arial" charset="0"/>
          <a:ea typeface="ＭＳ Ｐゴシック" charset="-128"/>
          <a:cs typeface="Arial" charset="0"/>
        </a:defRPr>
      </a:lvl4pPr>
      <a:lvl5pPr algn="l" rtl="0" eaLnBrk="0" fontAlgn="base" hangingPunct="0">
        <a:spcBef>
          <a:spcPct val="0"/>
        </a:spcBef>
        <a:spcAft>
          <a:spcPct val="0"/>
        </a:spcAft>
        <a:defRPr sz="1500" b="1">
          <a:solidFill>
            <a:srgbClr val="000000"/>
          </a:solidFill>
          <a:latin typeface="Arial" charset="0"/>
          <a:ea typeface="ＭＳ Ｐゴシック" charset="-128"/>
          <a:cs typeface="Arial" charset="0"/>
        </a:defRPr>
      </a:lvl5pPr>
      <a:lvl6pPr marL="342900" algn="l" rtl="0" eaLnBrk="1" fontAlgn="base" hangingPunct="1">
        <a:spcBef>
          <a:spcPct val="0"/>
        </a:spcBef>
        <a:spcAft>
          <a:spcPct val="0"/>
        </a:spcAft>
        <a:defRPr sz="1500" b="1">
          <a:solidFill>
            <a:schemeClr val="tx1"/>
          </a:solidFill>
          <a:latin typeface="Arial" charset="0"/>
          <a:ea typeface="ヒラギノ角ゴ Pro W3" charset="0"/>
        </a:defRPr>
      </a:lvl6pPr>
      <a:lvl7pPr marL="685800" algn="l" rtl="0" eaLnBrk="1" fontAlgn="base" hangingPunct="1">
        <a:spcBef>
          <a:spcPct val="0"/>
        </a:spcBef>
        <a:spcAft>
          <a:spcPct val="0"/>
        </a:spcAft>
        <a:defRPr sz="1500" b="1">
          <a:solidFill>
            <a:schemeClr val="tx1"/>
          </a:solidFill>
          <a:latin typeface="Arial" charset="0"/>
          <a:ea typeface="ヒラギノ角ゴ Pro W3" charset="0"/>
        </a:defRPr>
      </a:lvl7pPr>
      <a:lvl8pPr marL="1028700" algn="l" rtl="0" eaLnBrk="1" fontAlgn="base" hangingPunct="1">
        <a:spcBef>
          <a:spcPct val="0"/>
        </a:spcBef>
        <a:spcAft>
          <a:spcPct val="0"/>
        </a:spcAft>
        <a:defRPr sz="1500" b="1">
          <a:solidFill>
            <a:schemeClr val="tx1"/>
          </a:solidFill>
          <a:latin typeface="Arial" charset="0"/>
          <a:ea typeface="ヒラギノ角ゴ Pro W3" charset="0"/>
        </a:defRPr>
      </a:lvl8pPr>
      <a:lvl9pPr marL="1371600" algn="l" rtl="0" eaLnBrk="1" fontAlgn="base" hangingPunct="1">
        <a:spcBef>
          <a:spcPct val="0"/>
        </a:spcBef>
        <a:spcAft>
          <a:spcPct val="0"/>
        </a:spcAft>
        <a:defRPr sz="1500" b="1">
          <a:solidFill>
            <a:schemeClr val="tx1"/>
          </a:solidFill>
          <a:latin typeface="Arial" charset="0"/>
          <a:ea typeface="ヒラギノ角ゴ Pro W3" charset="0"/>
        </a:defRPr>
      </a:lvl9pPr>
    </p:titleStyle>
    <p:bodyStyle>
      <a:lvl1pPr algn="l" rtl="0" eaLnBrk="0" fontAlgn="base" hangingPunct="0">
        <a:lnSpc>
          <a:spcPct val="110000"/>
        </a:lnSpc>
        <a:spcBef>
          <a:spcPct val="0"/>
        </a:spcBef>
        <a:spcAft>
          <a:spcPct val="0"/>
        </a:spcAft>
        <a:buClr>
          <a:schemeClr val="accent1"/>
        </a:buClr>
        <a:buFont typeface="Arial" pitchFamily="34" charset="0"/>
        <a:defRPr>
          <a:solidFill>
            <a:schemeClr val="tx1"/>
          </a:solidFill>
          <a:latin typeface="+mn-lt"/>
          <a:ea typeface="+mn-ea"/>
          <a:cs typeface="+mn-cs"/>
        </a:defRPr>
      </a:lvl1pPr>
      <a:lvl2pPr marL="134541" indent="-133350" algn="l" rtl="0" eaLnBrk="0" fontAlgn="base" hangingPunct="0">
        <a:lnSpc>
          <a:spcPct val="110000"/>
        </a:lnSpc>
        <a:spcBef>
          <a:spcPct val="0"/>
        </a:spcBef>
        <a:spcAft>
          <a:spcPct val="0"/>
        </a:spcAft>
        <a:buClr>
          <a:schemeClr val="accent1"/>
        </a:buClr>
        <a:buChar char="•"/>
        <a:defRPr>
          <a:solidFill>
            <a:schemeClr val="tx1"/>
          </a:solidFill>
          <a:latin typeface="+mn-lt"/>
          <a:ea typeface="+mn-ea"/>
          <a:cs typeface="+mn-cs"/>
        </a:defRPr>
      </a:lvl2pPr>
      <a:lvl3pPr marL="269081" indent="-133350" algn="l" rtl="0" eaLnBrk="0" fontAlgn="base" hangingPunct="0">
        <a:lnSpc>
          <a:spcPct val="110000"/>
        </a:lnSpc>
        <a:spcBef>
          <a:spcPct val="0"/>
        </a:spcBef>
        <a:spcAft>
          <a:spcPct val="0"/>
        </a:spcAft>
        <a:buClr>
          <a:schemeClr val="accent1"/>
        </a:buClr>
        <a:buChar char="•"/>
        <a:defRPr>
          <a:solidFill>
            <a:schemeClr val="tx1"/>
          </a:solidFill>
          <a:latin typeface="+mn-lt"/>
          <a:ea typeface="+mn-ea"/>
          <a:cs typeface="+mn-cs"/>
        </a:defRPr>
      </a:lvl3pPr>
      <a:lvl4pPr marL="403622" indent="-133350" algn="l" rtl="0" eaLnBrk="0" fontAlgn="base" hangingPunct="0">
        <a:lnSpc>
          <a:spcPct val="110000"/>
        </a:lnSpc>
        <a:spcBef>
          <a:spcPct val="0"/>
        </a:spcBef>
        <a:spcAft>
          <a:spcPct val="0"/>
        </a:spcAft>
        <a:buClr>
          <a:schemeClr val="accent1"/>
        </a:buClr>
        <a:buChar char="•"/>
        <a:defRPr>
          <a:solidFill>
            <a:schemeClr val="tx1"/>
          </a:solidFill>
          <a:latin typeface="+mn-lt"/>
          <a:ea typeface="+mn-ea"/>
          <a:cs typeface="+mn-cs"/>
        </a:defRPr>
      </a:lvl4pPr>
      <a:lvl5pPr marL="538163" indent="-133350" algn="l" rtl="0" eaLnBrk="0" fontAlgn="base" hangingPunct="0">
        <a:lnSpc>
          <a:spcPct val="110000"/>
        </a:lnSpc>
        <a:spcBef>
          <a:spcPct val="0"/>
        </a:spcBef>
        <a:spcAft>
          <a:spcPct val="0"/>
        </a:spcAft>
        <a:buClr>
          <a:schemeClr val="accent1"/>
        </a:buClr>
        <a:buChar char="•"/>
        <a:defRPr>
          <a:solidFill>
            <a:schemeClr val="tx1"/>
          </a:solidFill>
          <a:latin typeface="+mn-lt"/>
          <a:ea typeface="+mn-ea"/>
          <a:cs typeface="+mn-cs"/>
        </a:defRPr>
      </a:lvl5pPr>
      <a:lvl6pPr marL="9155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2584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16013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19442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Kenntnisse bis KW32</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2725462123"/>
      </p:ext>
    </p:extLst>
  </p:cSld>
  <p:clrMapOvr>
    <a:masterClrMapping/>
  </p:clrMapOvr>
  <p:transition>
    <p:strips dir="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Gerader Verbinder 47"/>
          <p:cNvCxnSpPr/>
          <p:nvPr/>
        </p:nvCxnSpPr>
        <p:spPr bwMode="auto">
          <a:xfrm>
            <a:off x="2172749" y="3188874"/>
            <a:ext cx="4225652" cy="1798515"/>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2" name="Titel 1"/>
          <p:cNvSpPr>
            <a:spLocks noGrp="1"/>
          </p:cNvSpPr>
          <p:nvPr>
            <p:ph type="title"/>
          </p:nvPr>
        </p:nvSpPr>
        <p:spPr/>
        <p:txBody>
          <a:bodyPr/>
          <a:lstStyle/>
          <a:p>
            <a:r>
              <a:rPr lang="de-DE" dirty="0"/>
              <a:t>Testfälle Ergebnisse</a:t>
            </a:r>
          </a:p>
        </p:txBody>
      </p:sp>
      <p:sp>
        <p:nvSpPr>
          <p:cNvPr id="4" name="Textfeld 3"/>
          <p:cNvSpPr txBox="1"/>
          <p:nvPr/>
        </p:nvSpPr>
        <p:spPr>
          <a:xfrm>
            <a:off x="241303" y="1258432"/>
            <a:ext cx="2291781" cy="338554"/>
          </a:xfrm>
          <a:prstGeom prst="rect">
            <a:avLst/>
          </a:prstGeom>
          <a:noFill/>
        </p:spPr>
        <p:txBody>
          <a:bodyPr wrap="none" rtlCol="0">
            <a:spAutoFit/>
          </a:bodyPr>
          <a:lstStyle/>
          <a:p>
            <a:pPr algn="l">
              <a:spcBef>
                <a:spcPts val="0"/>
              </a:spcBef>
            </a:pPr>
            <a:r>
              <a:rPr lang="de-DE" sz="1600" b="1" dirty="0">
                <a:solidFill>
                  <a:schemeClr val="tx1"/>
                </a:solidFill>
                <a:latin typeface="+mn-lt"/>
              </a:rPr>
              <a:t>Fortsetzung Testfall 3</a:t>
            </a:r>
          </a:p>
        </p:txBody>
      </p:sp>
      <p:sp>
        <p:nvSpPr>
          <p:cNvPr id="5" name="Rechteck 4"/>
          <p:cNvSpPr/>
          <p:nvPr/>
        </p:nvSpPr>
        <p:spPr>
          <a:xfrm>
            <a:off x="787651" y="2811824"/>
            <a:ext cx="913407"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err="1"/>
              <a:t>Temp</a:t>
            </a:r>
            <a:r>
              <a:rPr lang="de-DE" sz="1600" dirty="0"/>
              <a:t>. 1</a:t>
            </a:r>
          </a:p>
        </p:txBody>
      </p:sp>
      <p:sp>
        <p:nvSpPr>
          <p:cNvPr id="6" name="Rechteck 5"/>
          <p:cNvSpPr/>
          <p:nvPr/>
        </p:nvSpPr>
        <p:spPr>
          <a:xfrm>
            <a:off x="1724340" y="3583228"/>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sp>
        <p:nvSpPr>
          <p:cNvPr id="8" name="Textfeld 7"/>
          <p:cNvSpPr txBox="1"/>
          <p:nvPr/>
        </p:nvSpPr>
        <p:spPr>
          <a:xfrm>
            <a:off x="3198126" y="4144518"/>
            <a:ext cx="699230" cy="338554"/>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9" name="Textfeld 8"/>
          <p:cNvSpPr txBox="1"/>
          <p:nvPr/>
        </p:nvSpPr>
        <p:spPr>
          <a:xfrm>
            <a:off x="3169929" y="5507012"/>
            <a:ext cx="699230" cy="338554"/>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sp>
        <p:nvSpPr>
          <p:cNvPr id="10" name="Rechteck 9"/>
          <p:cNvSpPr/>
          <p:nvPr/>
        </p:nvSpPr>
        <p:spPr>
          <a:xfrm>
            <a:off x="4037824" y="4107962"/>
            <a:ext cx="642796" cy="407131"/>
          </a:xfrm>
          <a:prstGeom prst="rect">
            <a:avLst/>
          </a:prstGeom>
          <a:ln>
            <a:prstDash val="dash"/>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sp>
        <p:nvSpPr>
          <p:cNvPr id="11" name="Rechteck 10"/>
          <p:cNvSpPr/>
          <p:nvPr/>
        </p:nvSpPr>
        <p:spPr>
          <a:xfrm>
            <a:off x="4037824" y="5472724"/>
            <a:ext cx="642796" cy="407131"/>
          </a:xfrm>
          <a:prstGeom prst="rect">
            <a:avLst/>
          </a:prstGeom>
          <a:ln>
            <a:prstDash val="dash"/>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sp>
        <p:nvSpPr>
          <p:cNvPr id="12" name="Rechteck 11"/>
          <p:cNvSpPr/>
          <p:nvPr/>
        </p:nvSpPr>
        <p:spPr>
          <a:xfrm>
            <a:off x="2262261" y="200286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sp>
        <p:nvSpPr>
          <p:cNvPr id="13" name="Rechteck 12"/>
          <p:cNvSpPr/>
          <p:nvPr/>
        </p:nvSpPr>
        <p:spPr>
          <a:xfrm>
            <a:off x="3468062" y="1836867"/>
            <a:ext cx="673705"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cxnSp>
        <p:nvCxnSpPr>
          <p:cNvPr id="14" name="Gewinkelter Verbinder 13"/>
          <p:cNvCxnSpPr>
            <a:stCxn id="5" idx="2"/>
            <a:endCxn id="6" idx="1"/>
          </p:cNvCxnSpPr>
          <p:nvPr/>
        </p:nvCxnSpPr>
        <p:spPr bwMode="auto">
          <a:xfrm rot="16200000" flipH="1">
            <a:off x="1209618" y="3272072"/>
            <a:ext cx="549458" cy="47998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5" name="Gewinkelter Verbinder 14"/>
          <p:cNvCxnSpPr>
            <a:stCxn id="5" idx="2"/>
            <a:endCxn id="55" idx="1"/>
          </p:cNvCxnSpPr>
          <p:nvPr/>
        </p:nvCxnSpPr>
        <p:spPr bwMode="auto">
          <a:xfrm rot="16200000" flipH="1">
            <a:off x="514532" y="3967158"/>
            <a:ext cx="1916348" cy="45670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6" name="Gerader Verbinder 15"/>
          <p:cNvCxnSpPr>
            <a:stCxn id="34" idx="3"/>
            <a:endCxn id="8" idx="1"/>
          </p:cNvCxnSpPr>
          <p:nvPr/>
        </p:nvCxnSpPr>
        <p:spPr bwMode="auto">
          <a:xfrm>
            <a:off x="2986538" y="4309400"/>
            <a:ext cx="211588" cy="439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7" name="Gerader Verbinder 16"/>
          <p:cNvCxnSpPr>
            <a:stCxn id="8" idx="3"/>
            <a:endCxn id="10" idx="1"/>
          </p:cNvCxnSpPr>
          <p:nvPr/>
        </p:nvCxnSpPr>
        <p:spPr bwMode="auto">
          <a:xfrm flipV="1">
            <a:off x="3897356" y="4311528"/>
            <a:ext cx="140468" cy="2267"/>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8" name="Gerader Verbinder 17"/>
          <p:cNvCxnSpPr>
            <a:stCxn id="9" idx="3"/>
            <a:endCxn id="11" idx="1"/>
          </p:cNvCxnSpPr>
          <p:nvPr/>
        </p:nvCxnSpPr>
        <p:spPr bwMode="auto">
          <a:xfrm>
            <a:off x="3869159" y="5676289"/>
            <a:ext cx="168665"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9" name="Gerader Verbinder 18"/>
          <p:cNvCxnSpPr>
            <a:stCxn id="56" idx="3"/>
            <a:endCxn id="9" idx="1"/>
          </p:cNvCxnSpPr>
          <p:nvPr/>
        </p:nvCxnSpPr>
        <p:spPr bwMode="auto">
          <a:xfrm flipV="1">
            <a:off x="2963256" y="5676289"/>
            <a:ext cx="206673"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0" name="Gerade Verbindung mit Pfeil 19"/>
          <p:cNvCxnSpPr>
            <a:stCxn id="12" idx="1"/>
            <a:endCxn id="6" idx="0"/>
          </p:cNvCxnSpPr>
          <p:nvPr/>
        </p:nvCxnSpPr>
        <p:spPr bwMode="auto">
          <a:xfrm flipH="1">
            <a:off x="2086479" y="2206430"/>
            <a:ext cx="175782" cy="1376798"/>
          </a:xfrm>
          <a:prstGeom prst="straightConnector1">
            <a:avLst/>
          </a:prstGeom>
          <a:solidFill>
            <a:srgbClr val="6699FF"/>
          </a:solidFill>
          <a:ln w="12700" cap="flat" cmpd="sng" algn="ctr">
            <a:solidFill>
              <a:srgbClr val="0070C0"/>
            </a:solidFill>
            <a:prstDash val="solid"/>
            <a:round/>
            <a:headEnd type="triangle"/>
            <a:tailEnd type="triangle"/>
          </a:ln>
          <a:effectLst/>
        </p:spPr>
      </p:cxnSp>
      <p:cxnSp>
        <p:nvCxnSpPr>
          <p:cNvPr id="21" name="Gerade Verbindung mit Pfeil 20"/>
          <p:cNvCxnSpPr>
            <a:stCxn id="13" idx="1"/>
            <a:endCxn id="6" idx="0"/>
          </p:cNvCxnSpPr>
          <p:nvPr/>
        </p:nvCxnSpPr>
        <p:spPr bwMode="auto">
          <a:xfrm flipH="1">
            <a:off x="2086479" y="2040914"/>
            <a:ext cx="1381583" cy="1542314"/>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22" name="Rechteck 21"/>
          <p:cNvSpPr/>
          <p:nvPr/>
        </p:nvSpPr>
        <p:spPr>
          <a:xfrm>
            <a:off x="5018220" y="4746552"/>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1</a:t>
            </a:r>
          </a:p>
        </p:txBody>
      </p:sp>
      <p:cxnSp>
        <p:nvCxnSpPr>
          <p:cNvPr id="23" name="Gerader Verbinder 22"/>
          <p:cNvCxnSpPr>
            <a:stCxn id="10" idx="3"/>
            <a:endCxn id="22" idx="1"/>
          </p:cNvCxnSpPr>
          <p:nvPr/>
        </p:nvCxnSpPr>
        <p:spPr bwMode="auto">
          <a:xfrm>
            <a:off x="4680620" y="4311528"/>
            <a:ext cx="337600" cy="63859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4" name="Gerader Verbinder 23"/>
          <p:cNvCxnSpPr>
            <a:stCxn id="11" idx="3"/>
            <a:endCxn id="22" idx="1"/>
          </p:cNvCxnSpPr>
          <p:nvPr/>
        </p:nvCxnSpPr>
        <p:spPr bwMode="auto">
          <a:xfrm flipV="1">
            <a:off x="4680620" y="4950118"/>
            <a:ext cx="337600" cy="726172"/>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4874178" y="3125176"/>
            <a:ext cx="699230"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cxnSp>
        <p:nvCxnSpPr>
          <p:cNvPr id="26" name="Gewinkelter Verbinder 25"/>
          <p:cNvCxnSpPr>
            <a:stCxn id="25" idx="2"/>
            <a:endCxn id="27" idx="1"/>
          </p:cNvCxnSpPr>
          <p:nvPr/>
        </p:nvCxnSpPr>
        <p:spPr bwMode="auto">
          <a:xfrm rot="16200000" flipH="1">
            <a:off x="5109655" y="3647408"/>
            <a:ext cx="356956" cy="12868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27" name="Rechteck 26"/>
          <p:cNvSpPr/>
          <p:nvPr/>
        </p:nvSpPr>
        <p:spPr>
          <a:xfrm>
            <a:off x="5352473" y="368666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sp>
        <p:nvSpPr>
          <p:cNvPr id="28" name="Textfeld 27"/>
          <p:cNvSpPr txBox="1"/>
          <p:nvPr/>
        </p:nvSpPr>
        <p:spPr>
          <a:xfrm>
            <a:off x="6263252" y="3726788"/>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sp>
        <p:nvSpPr>
          <p:cNvPr id="29" name="Rechteck 28"/>
          <p:cNvSpPr/>
          <p:nvPr/>
        </p:nvSpPr>
        <p:spPr>
          <a:xfrm>
            <a:off x="7288376" y="3696168"/>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3</a:t>
            </a:r>
          </a:p>
        </p:txBody>
      </p:sp>
      <p:cxnSp>
        <p:nvCxnSpPr>
          <p:cNvPr id="30" name="Gerader Verbinder 29"/>
          <p:cNvCxnSpPr>
            <a:stCxn id="28" idx="3"/>
            <a:endCxn id="29" idx="1"/>
          </p:cNvCxnSpPr>
          <p:nvPr/>
        </p:nvCxnSpPr>
        <p:spPr bwMode="auto">
          <a:xfrm>
            <a:off x="6962482" y="3896065"/>
            <a:ext cx="325894" cy="366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1" name="Gerader Verbinder 30"/>
          <p:cNvCxnSpPr>
            <a:stCxn id="27" idx="3"/>
            <a:endCxn id="28" idx="1"/>
          </p:cNvCxnSpPr>
          <p:nvPr/>
        </p:nvCxnSpPr>
        <p:spPr bwMode="auto">
          <a:xfrm>
            <a:off x="6076750" y="3890226"/>
            <a:ext cx="186502" cy="583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2" name="Gerade Verbindung mit Pfeil 31"/>
          <p:cNvCxnSpPr>
            <a:stCxn id="25" idx="1"/>
            <a:endCxn id="6" idx="0"/>
          </p:cNvCxnSpPr>
          <p:nvPr/>
        </p:nvCxnSpPr>
        <p:spPr bwMode="auto">
          <a:xfrm flipH="1">
            <a:off x="2086479" y="3329223"/>
            <a:ext cx="2787699" cy="254005"/>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34" name="Rechteck 33"/>
          <p:cNvSpPr/>
          <p:nvPr/>
        </p:nvSpPr>
        <p:spPr>
          <a:xfrm>
            <a:off x="2262261" y="4105834"/>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cxnSp>
        <p:nvCxnSpPr>
          <p:cNvPr id="35" name="Gewinkelter Verbinder 34"/>
          <p:cNvCxnSpPr>
            <a:stCxn id="6" idx="2"/>
            <a:endCxn id="34" idx="1"/>
          </p:cNvCxnSpPr>
          <p:nvPr/>
        </p:nvCxnSpPr>
        <p:spPr bwMode="auto">
          <a:xfrm rot="16200000" flipH="1">
            <a:off x="2014850" y="4061988"/>
            <a:ext cx="319041" cy="17578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55" name="Rechteck 54"/>
          <p:cNvSpPr/>
          <p:nvPr/>
        </p:nvSpPr>
        <p:spPr>
          <a:xfrm>
            <a:off x="1701058" y="4950118"/>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sp>
        <p:nvSpPr>
          <p:cNvPr id="56" name="Rechteck 55"/>
          <p:cNvSpPr/>
          <p:nvPr/>
        </p:nvSpPr>
        <p:spPr>
          <a:xfrm>
            <a:off x="2238979" y="5472724"/>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cxnSp>
        <p:nvCxnSpPr>
          <p:cNvPr id="57" name="Gewinkelter Verbinder 56"/>
          <p:cNvCxnSpPr>
            <a:stCxn id="55" idx="2"/>
            <a:endCxn id="56" idx="1"/>
          </p:cNvCxnSpPr>
          <p:nvPr/>
        </p:nvCxnSpPr>
        <p:spPr bwMode="auto">
          <a:xfrm rot="16200000" flipH="1">
            <a:off x="1991568" y="5428878"/>
            <a:ext cx="319041" cy="17578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75" name="Explosion 1 74"/>
          <p:cNvSpPr/>
          <p:nvPr/>
        </p:nvSpPr>
        <p:spPr>
          <a:xfrm>
            <a:off x="3654564" y="3188874"/>
            <a:ext cx="488887" cy="515828"/>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77" name="Rechteck 76"/>
          <p:cNvSpPr/>
          <p:nvPr/>
        </p:nvSpPr>
        <p:spPr>
          <a:xfrm>
            <a:off x="3963399" y="236384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sp>
        <p:nvSpPr>
          <p:cNvPr id="78" name="Textfeld 77"/>
          <p:cNvSpPr txBox="1"/>
          <p:nvPr/>
        </p:nvSpPr>
        <p:spPr>
          <a:xfrm>
            <a:off x="4874178" y="2403972"/>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79" name="Rechteck 78"/>
          <p:cNvSpPr/>
          <p:nvPr/>
        </p:nvSpPr>
        <p:spPr>
          <a:xfrm>
            <a:off x="5899302" y="2373352"/>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cxnSp>
        <p:nvCxnSpPr>
          <p:cNvPr id="80" name="Gerader Verbinder 79"/>
          <p:cNvCxnSpPr>
            <a:stCxn id="78" idx="3"/>
            <a:endCxn id="79" idx="1"/>
          </p:cNvCxnSpPr>
          <p:nvPr/>
        </p:nvCxnSpPr>
        <p:spPr bwMode="auto">
          <a:xfrm>
            <a:off x="5573408" y="2573249"/>
            <a:ext cx="325894" cy="366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81" name="Gerader Verbinder 80"/>
          <p:cNvCxnSpPr>
            <a:stCxn id="77" idx="3"/>
            <a:endCxn id="78" idx="1"/>
          </p:cNvCxnSpPr>
          <p:nvPr/>
        </p:nvCxnSpPr>
        <p:spPr bwMode="auto">
          <a:xfrm>
            <a:off x="4687676" y="2567410"/>
            <a:ext cx="186502" cy="583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83" name="Gewinkelter Verbinder 82"/>
          <p:cNvCxnSpPr>
            <a:stCxn id="13" idx="2"/>
            <a:endCxn id="77" idx="1"/>
          </p:cNvCxnSpPr>
          <p:nvPr/>
        </p:nvCxnSpPr>
        <p:spPr bwMode="auto">
          <a:xfrm rot="16200000" flipH="1">
            <a:off x="3722933" y="2326943"/>
            <a:ext cx="322449" cy="15848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89" name="Explosion 1 88"/>
          <p:cNvSpPr/>
          <p:nvPr/>
        </p:nvSpPr>
        <p:spPr>
          <a:xfrm>
            <a:off x="1899977" y="2607235"/>
            <a:ext cx="488887" cy="515828"/>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44" name="Textfeld 43"/>
          <p:cNvSpPr txBox="1"/>
          <p:nvPr/>
        </p:nvSpPr>
        <p:spPr>
          <a:xfrm>
            <a:off x="3537894" y="6064416"/>
            <a:ext cx="2303003" cy="338554"/>
          </a:xfrm>
          <a:prstGeom prst="rect">
            <a:avLst/>
          </a:prstGeom>
          <a:noFill/>
        </p:spPr>
        <p:txBody>
          <a:bodyPr wrap="none" rtlCol="0">
            <a:spAutoFit/>
          </a:bodyPr>
          <a:lstStyle/>
          <a:p>
            <a:pPr algn="l">
              <a:spcBef>
                <a:spcPts val="0"/>
              </a:spcBef>
            </a:pPr>
            <a:r>
              <a:rPr lang="de-DE" sz="1600" dirty="0">
                <a:solidFill>
                  <a:schemeClr val="tx1"/>
                </a:solidFill>
                <a:latin typeface="+mn-lt"/>
              </a:rPr>
              <a:t>* Erzeugt aus Template</a:t>
            </a:r>
          </a:p>
        </p:txBody>
      </p:sp>
      <p:sp>
        <p:nvSpPr>
          <p:cNvPr id="45" name="Explosion 1 44"/>
          <p:cNvSpPr/>
          <p:nvPr/>
        </p:nvSpPr>
        <p:spPr>
          <a:xfrm>
            <a:off x="277599" y="5975286"/>
            <a:ext cx="401632" cy="397954"/>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46" name="Textfeld 45"/>
          <p:cNvSpPr txBox="1"/>
          <p:nvPr/>
        </p:nvSpPr>
        <p:spPr>
          <a:xfrm>
            <a:off x="611784" y="6056460"/>
            <a:ext cx="3025059" cy="338554"/>
          </a:xfrm>
          <a:prstGeom prst="rect">
            <a:avLst/>
          </a:prstGeom>
          <a:noFill/>
        </p:spPr>
        <p:txBody>
          <a:bodyPr wrap="none" rtlCol="0">
            <a:spAutoFit/>
          </a:bodyPr>
          <a:lstStyle/>
          <a:p>
            <a:pPr algn="l">
              <a:spcBef>
                <a:spcPts val="0"/>
              </a:spcBef>
            </a:pPr>
            <a:r>
              <a:rPr lang="de-DE" sz="1600" dirty="0">
                <a:solidFill>
                  <a:schemeClr val="tx1"/>
                </a:solidFill>
                <a:latin typeface="+mn-lt"/>
              </a:rPr>
              <a:t>:</a:t>
            </a:r>
            <a:r>
              <a:rPr lang="de-DE" sz="1600" dirty="0" err="1">
                <a:solidFill>
                  <a:schemeClr val="tx1"/>
                </a:solidFill>
                <a:latin typeface="+mn-lt"/>
              </a:rPr>
              <a:t>kin</a:t>
            </a:r>
            <a:r>
              <a:rPr lang="de-DE" sz="1600" dirty="0">
                <a:solidFill>
                  <a:schemeClr val="tx1"/>
                </a:solidFill>
                <a:latin typeface="+mn-lt"/>
              </a:rPr>
              <a:t>. Verknüpfung geht verloren</a:t>
            </a:r>
          </a:p>
        </p:txBody>
      </p:sp>
      <p:sp>
        <p:nvSpPr>
          <p:cNvPr id="3" name="Foliennummernplatzhalter 2"/>
          <p:cNvSpPr>
            <a:spLocks noGrp="1"/>
          </p:cNvSpPr>
          <p:nvPr>
            <p:ph type="sldNum" sz="quarter" idx="10"/>
          </p:nvPr>
        </p:nvSpPr>
        <p:spPr/>
        <p:txBody>
          <a:bodyPr/>
          <a:lstStyle/>
          <a:p>
            <a:fld id="{A9D39160-6622-4657-899B-E48054115A88}" type="slidenum">
              <a:rPr lang="de-DE" smtClean="0"/>
              <a:t>10</a:t>
            </a:fld>
            <a:endParaRPr lang="de-DE"/>
          </a:p>
        </p:txBody>
      </p:sp>
      <p:cxnSp>
        <p:nvCxnSpPr>
          <p:cNvPr id="49" name="Gerader Verbinder 48"/>
          <p:cNvCxnSpPr/>
          <p:nvPr/>
        </p:nvCxnSpPr>
        <p:spPr bwMode="auto">
          <a:xfrm>
            <a:off x="4233100" y="3355387"/>
            <a:ext cx="2165301" cy="1632002"/>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50" name="Textfeld 49"/>
          <p:cNvSpPr txBox="1"/>
          <p:nvPr/>
        </p:nvSpPr>
        <p:spPr>
          <a:xfrm>
            <a:off x="6112129" y="4923583"/>
            <a:ext cx="2778822" cy="830997"/>
          </a:xfrm>
          <a:prstGeom prst="rect">
            <a:avLst/>
          </a:prstGeom>
          <a:noFill/>
        </p:spPr>
        <p:txBody>
          <a:bodyPr wrap="square" rtlCol="0">
            <a:spAutoFit/>
          </a:bodyPr>
          <a:lstStyle/>
          <a:p>
            <a:pPr algn="l">
              <a:spcBef>
                <a:spcPts val="0"/>
              </a:spcBef>
            </a:pPr>
            <a:r>
              <a:rPr lang="de-DE" sz="1600" dirty="0">
                <a:solidFill>
                  <a:schemeClr val="tx1"/>
                </a:solidFill>
                <a:latin typeface="+mn-lt"/>
              </a:rPr>
              <a:t>Beim Ersetzen verliert die Kinematik ihre Verknüpfung mit der Komponente</a:t>
            </a:r>
          </a:p>
        </p:txBody>
      </p:sp>
      <p:sp>
        <p:nvSpPr>
          <p:cNvPr id="51" name="Textfeld 50"/>
          <p:cNvSpPr txBox="1"/>
          <p:nvPr/>
        </p:nvSpPr>
        <p:spPr>
          <a:xfrm>
            <a:off x="7334375" y="1487908"/>
            <a:ext cx="1912599" cy="1569660"/>
          </a:xfrm>
          <a:prstGeom prst="rect">
            <a:avLst/>
          </a:prstGeom>
          <a:noFill/>
        </p:spPr>
        <p:txBody>
          <a:bodyPr wrap="square" rtlCol="0">
            <a:spAutoFit/>
          </a:bodyPr>
          <a:lstStyle/>
          <a:p>
            <a:pPr algn="l">
              <a:spcBef>
                <a:spcPts val="0"/>
              </a:spcBef>
            </a:pPr>
            <a:r>
              <a:rPr lang="de-DE" sz="1600" dirty="0">
                <a:solidFill>
                  <a:schemeClr val="tx1"/>
                </a:solidFill>
                <a:latin typeface="+mn-lt"/>
              </a:rPr>
              <a:t>Komponente verliert nicht ihre Kinematik, wenn sie aus dem Template erzeugt wird</a:t>
            </a:r>
          </a:p>
        </p:txBody>
      </p:sp>
      <p:cxnSp>
        <p:nvCxnSpPr>
          <p:cNvPr id="52" name="Gerader Verbinder 51"/>
          <p:cNvCxnSpPr/>
          <p:nvPr/>
        </p:nvCxnSpPr>
        <p:spPr bwMode="auto">
          <a:xfrm flipV="1">
            <a:off x="3061982" y="1808344"/>
            <a:ext cx="4269180" cy="683186"/>
          </a:xfrm>
          <a:prstGeom prst="line">
            <a:avLst/>
          </a:prstGeom>
          <a:solidFill>
            <a:srgbClr val="6699FF"/>
          </a:solidFill>
          <a:ln w="12700"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2041085505"/>
      </p:ext>
    </p:extLst>
  </p:cSld>
  <p:clrMapOvr>
    <a:masterClrMapping/>
  </p:clrMapOvr>
  <p:transition>
    <p:strips dir="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0" name="Gerader Verbinder 139"/>
          <p:cNvCxnSpPr>
            <a:stCxn id="40" idx="1"/>
          </p:cNvCxnSpPr>
          <p:nvPr/>
        </p:nvCxnSpPr>
        <p:spPr bwMode="auto">
          <a:xfrm flipH="1" flipV="1">
            <a:off x="5007407" y="2854298"/>
            <a:ext cx="2550418" cy="171973"/>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51" name="Gerader Verbinder 150"/>
          <p:cNvCxnSpPr>
            <a:stCxn id="40" idx="1"/>
            <a:endCxn id="35" idx="3"/>
          </p:cNvCxnSpPr>
          <p:nvPr/>
        </p:nvCxnSpPr>
        <p:spPr bwMode="auto">
          <a:xfrm flipH="1">
            <a:off x="5147046" y="3026271"/>
            <a:ext cx="2410779" cy="1502139"/>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82" name="Gerader Verbinder 81"/>
          <p:cNvCxnSpPr>
            <a:stCxn id="39" idx="1"/>
            <a:endCxn id="6" idx="3"/>
          </p:cNvCxnSpPr>
          <p:nvPr/>
        </p:nvCxnSpPr>
        <p:spPr bwMode="auto">
          <a:xfrm flipH="1">
            <a:off x="2145600" y="3777340"/>
            <a:ext cx="3658869" cy="95064"/>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2" name="Titel 1"/>
          <p:cNvSpPr>
            <a:spLocks noGrp="1"/>
          </p:cNvSpPr>
          <p:nvPr>
            <p:ph type="title"/>
          </p:nvPr>
        </p:nvSpPr>
        <p:spPr/>
        <p:txBody>
          <a:bodyPr/>
          <a:lstStyle/>
          <a:p>
            <a:r>
              <a:rPr lang="de-DE" dirty="0"/>
              <a:t>Verknüpfungen der Physik-Elemente</a:t>
            </a:r>
          </a:p>
        </p:txBody>
      </p:sp>
      <p:sp>
        <p:nvSpPr>
          <p:cNvPr id="4" name="Rechteck 3"/>
          <p:cNvSpPr/>
          <p:nvPr/>
        </p:nvSpPr>
        <p:spPr>
          <a:xfrm>
            <a:off x="241303" y="2233794"/>
            <a:ext cx="1283516" cy="528505"/>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Baugruppen</a:t>
            </a:r>
          </a:p>
        </p:txBody>
      </p:sp>
      <p:sp>
        <p:nvSpPr>
          <p:cNvPr id="5" name="Rechteck 4"/>
          <p:cNvSpPr/>
          <p:nvPr/>
        </p:nvSpPr>
        <p:spPr>
          <a:xfrm>
            <a:off x="996306" y="3026338"/>
            <a:ext cx="520120" cy="453005"/>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Teil</a:t>
            </a:r>
          </a:p>
        </p:txBody>
      </p:sp>
      <p:sp>
        <p:nvSpPr>
          <p:cNvPr id="6" name="Rechteck 5"/>
          <p:cNvSpPr/>
          <p:nvPr/>
        </p:nvSpPr>
        <p:spPr>
          <a:xfrm>
            <a:off x="1340255" y="3645902"/>
            <a:ext cx="805345"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Volumen</a:t>
            </a:r>
          </a:p>
        </p:txBody>
      </p:sp>
      <p:sp>
        <p:nvSpPr>
          <p:cNvPr id="7" name="Rechteck 6"/>
          <p:cNvSpPr/>
          <p:nvPr/>
        </p:nvSpPr>
        <p:spPr>
          <a:xfrm>
            <a:off x="1862356" y="4265465"/>
            <a:ext cx="803362"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Flächen</a:t>
            </a:r>
          </a:p>
        </p:txBody>
      </p:sp>
      <p:cxnSp>
        <p:nvCxnSpPr>
          <p:cNvPr id="10" name="Gewinkelter Verbinder 9"/>
          <p:cNvCxnSpPr>
            <a:stCxn id="4" idx="2"/>
            <a:endCxn id="5" idx="1"/>
          </p:cNvCxnSpPr>
          <p:nvPr/>
        </p:nvCxnSpPr>
        <p:spPr bwMode="auto">
          <a:xfrm rot="16200000" flipH="1">
            <a:off x="694412" y="2950947"/>
            <a:ext cx="490542" cy="11324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3" name="Gewinkelter Verbinder 12"/>
          <p:cNvCxnSpPr>
            <a:stCxn id="5" idx="2"/>
            <a:endCxn id="6" idx="1"/>
          </p:cNvCxnSpPr>
          <p:nvPr/>
        </p:nvCxnSpPr>
        <p:spPr bwMode="auto">
          <a:xfrm rot="16200000" flipH="1">
            <a:off x="1101780" y="3633928"/>
            <a:ext cx="393061" cy="8388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7" name="Gewinkelter Verbinder 16"/>
          <p:cNvCxnSpPr>
            <a:stCxn id="6" idx="2"/>
            <a:endCxn id="7" idx="1"/>
          </p:cNvCxnSpPr>
          <p:nvPr/>
        </p:nvCxnSpPr>
        <p:spPr bwMode="auto">
          <a:xfrm rot="16200000" flipH="1">
            <a:off x="1606112" y="4235722"/>
            <a:ext cx="393061" cy="119428"/>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28" name="Gerader Verbinder 27"/>
          <p:cNvCxnSpPr/>
          <p:nvPr/>
        </p:nvCxnSpPr>
        <p:spPr bwMode="auto">
          <a:xfrm>
            <a:off x="3001856" y="1301788"/>
            <a:ext cx="0" cy="4897676"/>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30" name="Rechteck 29"/>
          <p:cNvSpPr/>
          <p:nvPr/>
        </p:nvSpPr>
        <p:spPr>
          <a:xfrm>
            <a:off x="3128801" y="2054767"/>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Mechanik</a:t>
            </a:r>
          </a:p>
        </p:txBody>
      </p:sp>
      <p:sp>
        <p:nvSpPr>
          <p:cNvPr id="31" name="Rechteck 30"/>
          <p:cNvSpPr/>
          <p:nvPr/>
        </p:nvSpPr>
        <p:spPr>
          <a:xfrm>
            <a:off x="5283865" y="2054766"/>
            <a:ext cx="889234"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Elektrik</a:t>
            </a:r>
          </a:p>
        </p:txBody>
      </p:sp>
      <p:sp>
        <p:nvSpPr>
          <p:cNvPr id="32" name="Rechteck 31"/>
          <p:cNvSpPr/>
          <p:nvPr/>
        </p:nvSpPr>
        <p:spPr>
          <a:xfrm>
            <a:off x="6677725" y="2054766"/>
            <a:ext cx="1602299"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Automatisierung</a:t>
            </a:r>
          </a:p>
        </p:txBody>
      </p:sp>
      <p:sp>
        <p:nvSpPr>
          <p:cNvPr id="33" name="Rechteck 32"/>
          <p:cNvSpPr/>
          <p:nvPr/>
        </p:nvSpPr>
        <p:spPr>
          <a:xfrm>
            <a:off x="3715325" y="3459989"/>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Starrkörper</a:t>
            </a:r>
          </a:p>
        </p:txBody>
      </p:sp>
      <p:sp>
        <p:nvSpPr>
          <p:cNvPr id="34" name="Rechteck 33"/>
          <p:cNvSpPr/>
          <p:nvPr/>
        </p:nvSpPr>
        <p:spPr>
          <a:xfrm>
            <a:off x="3715325" y="2770473"/>
            <a:ext cx="129208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Gelenke &amp;</a:t>
            </a:r>
            <a:br>
              <a:rPr lang="de-DE" sz="1400" dirty="0"/>
            </a:br>
            <a:r>
              <a:rPr lang="de-DE" sz="1400" dirty="0"/>
              <a:t>Verbindungen</a:t>
            </a:r>
          </a:p>
        </p:txBody>
      </p:sp>
      <p:sp>
        <p:nvSpPr>
          <p:cNvPr id="35" name="Rechteck 34"/>
          <p:cNvSpPr/>
          <p:nvPr/>
        </p:nvSpPr>
        <p:spPr>
          <a:xfrm>
            <a:off x="4099244" y="4272545"/>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Kollisions-</a:t>
            </a:r>
            <a:br>
              <a:rPr lang="de-DE" sz="1400" dirty="0"/>
            </a:br>
            <a:r>
              <a:rPr lang="de-DE" sz="1400" dirty="0" err="1"/>
              <a:t>körper</a:t>
            </a:r>
            <a:endParaRPr lang="de-DE" sz="1400" dirty="0"/>
          </a:p>
        </p:txBody>
      </p:sp>
      <p:sp>
        <p:nvSpPr>
          <p:cNvPr id="37" name="Rechteck 36"/>
          <p:cNvSpPr/>
          <p:nvPr/>
        </p:nvSpPr>
        <p:spPr>
          <a:xfrm>
            <a:off x="5795966" y="2770406"/>
            <a:ext cx="881759"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Antriebe</a:t>
            </a:r>
          </a:p>
        </p:txBody>
      </p:sp>
      <p:sp>
        <p:nvSpPr>
          <p:cNvPr id="38" name="Rechteck 37"/>
          <p:cNvSpPr/>
          <p:nvPr/>
        </p:nvSpPr>
        <p:spPr>
          <a:xfrm>
            <a:off x="5804469" y="4272545"/>
            <a:ext cx="772702" cy="48121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Signale</a:t>
            </a:r>
          </a:p>
        </p:txBody>
      </p:sp>
      <p:sp>
        <p:nvSpPr>
          <p:cNvPr id="39" name="Rechteck 38"/>
          <p:cNvSpPr/>
          <p:nvPr/>
        </p:nvSpPr>
        <p:spPr>
          <a:xfrm>
            <a:off x="5804469" y="3479342"/>
            <a:ext cx="1032761" cy="595996"/>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Kollisions-</a:t>
            </a:r>
            <a:br>
              <a:rPr lang="de-DE" sz="1400" dirty="0"/>
            </a:br>
            <a:r>
              <a:rPr lang="de-DE" sz="1400" dirty="0" err="1"/>
              <a:t>sensor</a:t>
            </a:r>
            <a:endParaRPr lang="de-DE" sz="1400" dirty="0"/>
          </a:p>
        </p:txBody>
      </p:sp>
      <p:sp>
        <p:nvSpPr>
          <p:cNvPr id="40" name="Rechteck 39"/>
          <p:cNvSpPr/>
          <p:nvPr/>
        </p:nvSpPr>
        <p:spPr>
          <a:xfrm>
            <a:off x="7557825" y="2770406"/>
            <a:ext cx="1200541"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Operationen</a:t>
            </a:r>
          </a:p>
        </p:txBody>
      </p:sp>
      <p:cxnSp>
        <p:nvCxnSpPr>
          <p:cNvPr id="41" name="Gewinkelter Verbinder 40"/>
          <p:cNvCxnSpPr>
            <a:stCxn id="30" idx="2"/>
            <a:endCxn id="34" idx="1"/>
          </p:cNvCxnSpPr>
          <p:nvPr/>
        </p:nvCxnSpPr>
        <p:spPr bwMode="auto">
          <a:xfrm rot="16200000" flipH="1">
            <a:off x="3454092" y="2765105"/>
            <a:ext cx="459842" cy="62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47" name="Gewinkelter Verbinder 46"/>
          <p:cNvCxnSpPr>
            <a:stCxn id="30" idx="2"/>
            <a:endCxn id="33" idx="1"/>
          </p:cNvCxnSpPr>
          <p:nvPr/>
        </p:nvCxnSpPr>
        <p:spPr bwMode="auto">
          <a:xfrm rot="16200000" flipH="1">
            <a:off x="3109334" y="3109863"/>
            <a:ext cx="1149358" cy="62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51" name="Gewinkelter Verbinder 50"/>
          <p:cNvCxnSpPr>
            <a:stCxn id="33" idx="2"/>
            <a:endCxn id="35" idx="0"/>
          </p:cNvCxnSpPr>
          <p:nvPr/>
        </p:nvCxnSpPr>
        <p:spPr bwMode="auto">
          <a:xfrm rot="16200000" flipH="1">
            <a:off x="4280772" y="3930171"/>
            <a:ext cx="300827" cy="383919"/>
          </a:xfrm>
          <a:prstGeom prst="bentConnector3">
            <a:avLst>
              <a:gd name="adj1" fmla="val 50000"/>
            </a:avLst>
          </a:prstGeom>
          <a:solidFill>
            <a:srgbClr val="6699FF"/>
          </a:solidFill>
          <a:ln w="12700" cap="flat" cmpd="sng" algn="ctr">
            <a:solidFill>
              <a:schemeClr val="tx1"/>
            </a:solidFill>
            <a:prstDash val="sysDot"/>
            <a:round/>
            <a:headEnd type="none" w="med" len="med"/>
            <a:tailEnd type="none" w="med" len="med"/>
          </a:ln>
          <a:effectLst/>
        </p:spPr>
      </p:cxnSp>
      <p:cxnSp>
        <p:nvCxnSpPr>
          <p:cNvPr id="57" name="Gewinkelter Verbinder 56"/>
          <p:cNvCxnSpPr>
            <a:stCxn id="31" idx="2"/>
            <a:endCxn id="37" idx="1"/>
          </p:cNvCxnSpPr>
          <p:nvPr/>
        </p:nvCxnSpPr>
        <p:spPr bwMode="auto">
          <a:xfrm rot="16200000" flipH="1">
            <a:off x="5532336" y="2762641"/>
            <a:ext cx="459776" cy="6748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1" name="Gewinkelter Verbinder 60"/>
          <p:cNvCxnSpPr>
            <a:stCxn id="31" idx="2"/>
            <a:endCxn id="39" idx="1"/>
          </p:cNvCxnSpPr>
          <p:nvPr/>
        </p:nvCxnSpPr>
        <p:spPr bwMode="auto">
          <a:xfrm rot="16200000" flipH="1">
            <a:off x="5161053" y="3133923"/>
            <a:ext cx="1210845" cy="7598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4" name="Gewinkelter Verbinder 63"/>
          <p:cNvCxnSpPr>
            <a:stCxn id="31" idx="2"/>
            <a:endCxn id="38" idx="1"/>
          </p:cNvCxnSpPr>
          <p:nvPr/>
        </p:nvCxnSpPr>
        <p:spPr bwMode="auto">
          <a:xfrm rot="16200000" flipH="1">
            <a:off x="4793147" y="3501829"/>
            <a:ext cx="1946656" cy="7598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7" name="Gewinkelter Verbinder 66"/>
          <p:cNvCxnSpPr>
            <a:stCxn id="32" idx="2"/>
            <a:endCxn id="40" idx="1"/>
          </p:cNvCxnSpPr>
          <p:nvPr/>
        </p:nvCxnSpPr>
        <p:spPr bwMode="auto">
          <a:xfrm rot="16200000" flipH="1">
            <a:off x="7288462" y="2756908"/>
            <a:ext cx="459776" cy="7895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73" name="Gerader Verbinder 72"/>
          <p:cNvCxnSpPr>
            <a:stCxn id="33" idx="1"/>
            <a:endCxn id="5" idx="3"/>
          </p:cNvCxnSpPr>
          <p:nvPr/>
        </p:nvCxnSpPr>
        <p:spPr bwMode="auto">
          <a:xfrm flipH="1" flipV="1">
            <a:off x="1516426" y="3252841"/>
            <a:ext cx="2198899" cy="463013"/>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80" name="Gekrümmter Verbinder 79"/>
          <p:cNvCxnSpPr>
            <a:stCxn id="34" idx="3"/>
            <a:endCxn id="33" idx="3"/>
          </p:cNvCxnSpPr>
          <p:nvPr/>
        </p:nvCxnSpPr>
        <p:spPr bwMode="auto">
          <a:xfrm flipH="1">
            <a:off x="4763127" y="3026338"/>
            <a:ext cx="244280" cy="689516"/>
          </a:xfrm>
          <a:prstGeom prst="curvedConnector3">
            <a:avLst>
              <a:gd name="adj1" fmla="val -93581"/>
            </a:avLst>
          </a:prstGeom>
          <a:ln w="12700">
            <a:solidFill>
              <a:srgbClr val="FFC000"/>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85" name="Gerader Verbinder 84"/>
          <p:cNvCxnSpPr>
            <a:stCxn id="37" idx="1"/>
            <a:endCxn id="34" idx="3"/>
          </p:cNvCxnSpPr>
          <p:nvPr/>
        </p:nvCxnSpPr>
        <p:spPr bwMode="auto">
          <a:xfrm flipH="1">
            <a:off x="5007407" y="3026271"/>
            <a:ext cx="788559" cy="67"/>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90" name="Rechteck 89"/>
          <p:cNvSpPr/>
          <p:nvPr/>
        </p:nvSpPr>
        <p:spPr>
          <a:xfrm>
            <a:off x="2233566" y="4885028"/>
            <a:ext cx="680324"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Linien</a:t>
            </a:r>
          </a:p>
        </p:txBody>
      </p:sp>
      <p:cxnSp>
        <p:nvCxnSpPr>
          <p:cNvPr id="91" name="Gewinkelter Verbinder 90"/>
          <p:cNvCxnSpPr>
            <a:endCxn id="90" idx="1"/>
          </p:cNvCxnSpPr>
          <p:nvPr/>
        </p:nvCxnSpPr>
        <p:spPr bwMode="auto">
          <a:xfrm rot="16200000" flipH="1">
            <a:off x="1960559" y="4838523"/>
            <a:ext cx="392448" cy="153566"/>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93" name="Gerader Verbinder 92"/>
          <p:cNvCxnSpPr>
            <a:stCxn id="35" idx="1"/>
            <a:endCxn id="7" idx="3"/>
          </p:cNvCxnSpPr>
          <p:nvPr/>
        </p:nvCxnSpPr>
        <p:spPr bwMode="auto">
          <a:xfrm flipH="1" flipV="1">
            <a:off x="2665718" y="4491967"/>
            <a:ext cx="1433526" cy="36443"/>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96" name="Gerader Verbinder 95"/>
          <p:cNvCxnSpPr>
            <a:stCxn id="35" idx="1"/>
            <a:endCxn id="90" idx="3"/>
          </p:cNvCxnSpPr>
          <p:nvPr/>
        </p:nvCxnSpPr>
        <p:spPr bwMode="auto">
          <a:xfrm flipH="1">
            <a:off x="2913890" y="4528410"/>
            <a:ext cx="1185354" cy="583120"/>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99" name="Gerader Verbinder 98"/>
          <p:cNvCxnSpPr>
            <a:stCxn id="35" idx="1"/>
            <a:endCxn id="6" idx="3"/>
          </p:cNvCxnSpPr>
          <p:nvPr/>
        </p:nvCxnSpPr>
        <p:spPr bwMode="auto">
          <a:xfrm flipH="1" flipV="1">
            <a:off x="2145600" y="3872404"/>
            <a:ext cx="1953644" cy="656006"/>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102" name="Gewinkelter Verbinder 101"/>
          <p:cNvCxnSpPr>
            <a:stCxn id="30" idx="2"/>
            <a:endCxn id="35" idx="1"/>
          </p:cNvCxnSpPr>
          <p:nvPr/>
        </p:nvCxnSpPr>
        <p:spPr bwMode="auto">
          <a:xfrm rot="16200000" flipH="1">
            <a:off x="2895016" y="3324182"/>
            <a:ext cx="1961914" cy="44654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17" name="Wolke 116"/>
          <p:cNvSpPr/>
          <p:nvPr/>
        </p:nvSpPr>
        <p:spPr>
          <a:xfrm>
            <a:off x="6408625" y="4925796"/>
            <a:ext cx="2004878" cy="1353712"/>
          </a:xfrm>
          <a:prstGeom prst="cloud">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S7-PLCSIM, </a:t>
            </a:r>
            <a:br>
              <a:rPr lang="de-DE" sz="1400" dirty="0"/>
            </a:br>
            <a:r>
              <a:rPr lang="de-DE" sz="1400" dirty="0"/>
              <a:t>OPC, TIA….</a:t>
            </a:r>
          </a:p>
        </p:txBody>
      </p:sp>
      <p:cxnSp>
        <p:nvCxnSpPr>
          <p:cNvPr id="119" name="Gerader Verbinder 118"/>
          <p:cNvCxnSpPr>
            <a:stCxn id="38" idx="2"/>
          </p:cNvCxnSpPr>
          <p:nvPr/>
        </p:nvCxnSpPr>
        <p:spPr bwMode="auto">
          <a:xfrm>
            <a:off x="6190820" y="4753756"/>
            <a:ext cx="486905" cy="357774"/>
          </a:xfrm>
          <a:prstGeom prst="line">
            <a:avLst/>
          </a:prstGeom>
          <a:solidFill>
            <a:srgbClr val="6699FF"/>
          </a:solidFill>
          <a:ln w="12700" cap="flat" cmpd="sng" algn="ctr">
            <a:solidFill>
              <a:srgbClr val="7030A0"/>
            </a:solidFill>
            <a:prstDash val="solid"/>
            <a:round/>
            <a:headEnd type="none" w="med" len="med"/>
            <a:tailEnd type="none" w="med" len="med"/>
          </a:ln>
          <a:effectLst/>
        </p:spPr>
      </p:cxnSp>
      <p:cxnSp>
        <p:nvCxnSpPr>
          <p:cNvPr id="120" name="Gerader Verbinder 119"/>
          <p:cNvCxnSpPr>
            <a:stCxn id="40" idx="2"/>
            <a:endCxn id="117" idx="3"/>
          </p:cNvCxnSpPr>
          <p:nvPr/>
        </p:nvCxnSpPr>
        <p:spPr bwMode="auto">
          <a:xfrm flipH="1">
            <a:off x="7411064" y="3282135"/>
            <a:ext cx="747032" cy="1721061"/>
          </a:xfrm>
          <a:prstGeom prst="line">
            <a:avLst/>
          </a:prstGeom>
          <a:solidFill>
            <a:srgbClr val="6699FF"/>
          </a:solidFill>
          <a:ln w="12700" cap="flat" cmpd="sng" algn="ctr">
            <a:solidFill>
              <a:srgbClr val="7030A0"/>
            </a:solidFill>
            <a:prstDash val="solid"/>
            <a:round/>
            <a:headEnd type="none" w="med" len="med"/>
            <a:tailEnd type="none" w="med" len="med"/>
          </a:ln>
          <a:effectLst/>
        </p:spPr>
      </p:cxnSp>
      <p:sp>
        <p:nvSpPr>
          <p:cNvPr id="125" name="Rechteck 124"/>
          <p:cNvSpPr/>
          <p:nvPr/>
        </p:nvSpPr>
        <p:spPr>
          <a:xfrm>
            <a:off x="7543204" y="3486046"/>
            <a:ext cx="1473639" cy="706926"/>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OPC/SHM-Tags</a:t>
            </a:r>
            <a:br>
              <a:rPr lang="de-DE" sz="1400" dirty="0"/>
            </a:br>
            <a:r>
              <a:rPr lang="de-DE" sz="1400" dirty="0"/>
              <a:t> Zuweisung</a:t>
            </a:r>
          </a:p>
        </p:txBody>
      </p:sp>
      <p:cxnSp>
        <p:nvCxnSpPr>
          <p:cNvPr id="126" name="Gerader Verbinder 125"/>
          <p:cNvCxnSpPr>
            <a:stCxn id="125" idx="2"/>
            <a:endCxn id="117" idx="3"/>
          </p:cNvCxnSpPr>
          <p:nvPr/>
        </p:nvCxnSpPr>
        <p:spPr bwMode="auto">
          <a:xfrm flipH="1">
            <a:off x="7411064" y="4192972"/>
            <a:ext cx="868960" cy="810224"/>
          </a:xfrm>
          <a:prstGeom prst="line">
            <a:avLst/>
          </a:prstGeom>
          <a:solidFill>
            <a:srgbClr val="6699FF"/>
          </a:solidFill>
          <a:ln w="12700" cap="flat" cmpd="sng" algn="ctr">
            <a:solidFill>
              <a:srgbClr val="7030A0"/>
            </a:solidFill>
            <a:prstDash val="solid"/>
            <a:round/>
            <a:headEnd type="none" w="med" len="med"/>
            <a:tailEnd type="none" w="med" len="med"/>
          </a:ln>
          <a:effectLst/>
        </p:spPr>
      </p:cxnSp>
      <p:cxnSp>
        <p:nvCxnSpPr>
          <p:cNvPr id="129" name="Gewinkelter Verbinder 128"/>
          <p:cNvCxnSpPr>
            <a:stCxn id="32" idx="2"/>
            <a:endCxn id="125" idx="1"/>
          </p:cNvCxnSpPr>
          <p:nvPr/>
        </p:nvCxnSpPr>
        <p:spPr bwMode="auto">
          <a:xfrm rot="16200000" flipH="1">
            <a:off x="6874532" y="3170837"/>
            <a:ext cx="1273014" cy="6432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33" name="Gerader Verbinder 132"/>
          <p:cNvCxnSpPr>
            <a:stCxn id="40" idx="1"/>
          </p:cNvCxnSpPr>
          <p:nvPr/>
        </p:nvCxnSpPr>
        <p:spPr bwMode="auto">
          <a:xfrm flipH="1">
            <a:off x="6677725" y="3026271"/>
            <a:ext cx="880100" cy="131763"/>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34" name="Gerader Verbinder 133"/>
          <p:cNvCxnSpPr>
            <a:stCxn id="40" idx="1"/>
            <a:endCxn id="39" idx="3"/>
          </p:cNvCxnSpPr>
          <p:nvPr/>
        </p:nvCxnSpPr>
        <p:spPr bwMode="auto">
          <a:xfrm flipH="1">
            <a:off x="6837230" y="3026271"/>
            <a:ext cx="720595" cy="751069"/>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37" name="Gerader Verbinder 136"/>
          <p:cNvCxnSpPr>
            <a:stCxn id="40" idx="1"/>
            <a:endCxn id="38" idx="3"/>
          </p:cNvCxnSpPr>
          <p:nvPr/>
        </p:nvCxnSpPr>
        <p:spPr bwMode="auto">
          <a:xfrm flipH="1">
            <a:off x="6577171" y="3026271"/>
            <a:ext cx="980654" cy="1486880"/>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46" name="Gerader Verbinder 145"/>
          <p:cNvCxnSpPr>
            <a:stCxn id="40" idx="1"/>
            <a:endCxn id="33" idx="3"/>
          </p:cNvCxnSpPr>
          <p:nvPr/>
        </p:nvCxnSpPr>
        <p:spPr bwMode="auto">
          <a:xfrm flipH="1">
            <a:off x="4763127" y="3026271"/>
            <a:ext cx="2794698" cy="689583"/>
          </a:xfrm>
          <a:prstGeom prst="line">
            <a:avLst/>
          </a:prstGeom>
          <a:solidFill>
            <a:srgbClr val="6699FF"/>
          </a:solidFill>
          <a:ln w="12700" cap="flat" cmpd="sng" algn="ctr">
            <a:solidFill>
              <a:srgbClr val="0070C0"/>
            </a:solidFill>
            <a:prstDash val="sysDash"/>
            <a:round/>
            <a:headEnd type="none" w="med" len="med"/>
            <a:tailEnd type="none" w="med" len="med"/>
          </a:ln>
          <a:effectLst/>
        </p:spPr>
      </p:cxnSp>
      <p:sp>
        <p:nvSpPr>
          <p:cNvPr id="154" name="Textfeld 153"/>
          <p:cNvSpPr txBox="1"/>
          <p:nvPr/>
        </p:nvSpPr>
        <p:spPr>
          <a:xfrm>
            <a:off x="5147046" y="1259220"/>
            <a:ext cx="922789" cy="465176"/>
          </a:xfrm>
          <a:prstGeom prst="rect">
            <a:avLst/>
          </a:prstGeom>
          <a:noFill/>
        </p:spPr>
        <p:txBody>
          <a:bodyPr wrap="square" rtlCol="0">
            <a:spAutoFit/>
          </a:bodyPr>
          <a:lstStyle/>
          <a:p>
            <a:pPr algn="l">
              <a:spcBef>
                <a:spcPts val="0"/>
              </a:spcBef>
            </a:pPr>
            <a:r>
              <a:rPr lang="de-DE" sz="2400" b="1" u="sng" dirty="0">
                <a:solidFill>
                  <a:schemeClr val="tx1"/>
                </a:solidFill>
                <a:latin typeface="+mn-lt"/>
              </a:rPr>
              <a:t>MCD</a:t>
            </a:r>
          </a:p>
        </p:txBody>
      </p:sp>
      <p:sp>
        <p:nvSpPr>
          <p:cNvPr id="155" name="Textfeld 154"/>
          <p:cNvSpPr txBox="1"/>
          <p:nvPr/>
        </p:nvSpPr>
        <p:spPr>
          <a:xfrm>
            <a:off x="719848" y="1259700"/>
            <a:ext cx="922789" cy="465176"/>
          </a:xfrm>
          <a:prstGeom prst="rect">
            <a:avLst/>
          </a:prstGeom>
          <a:noFill/>
        </p:spPr>
        <p:txBody>
          <a:bodyPr wrap="square" rtlCol="0">
            <a:spAutoFit/>
          </a:bodyPr>
          <a:lstStyle/>
          <a:p>
            <a:pPr algn="l">
              <a:spcBef>
                <a:spcPts val="0"/>
              </a:spcBef>
            </a:pPr>
            <a:r>
              <a:rPr lang="de-DE" sz="2400" b="1" u="sng" dirty="0">
                <a:solidFill>
                  <a:schemeClr val="tx1"/>
                </a:solidFill>
                <a:latin typeface="+mn-lt"/>
              </a:rPr>
              <a:t>CAD</a:t>
            </a:r>
          </a:p>
        </p:txBody>
      </p:sp>
      <p:sp>
        <p:nvSpPr>
          <p:cNvPr id="3" name="Foliennummernplatzhalter 2"/>
          <p:cNvSpPr>
            <a:spLocks noGrp="1"/>
          </p:cNvSpPr>
          <p:nvPr>
            <p:ph type="sldNum" sz="quarter" idx="10"/>
          </p:nvPr>
        </p:nvSpPr>
        <p:spPr/>
        <p:txBody>
          <a:bodyPr/>
          <a:lstStyle/>
          <a:p>
            <a:fld id="{A9D39160-6622-4657-899B-E48054115A88}" type="slidenum">
              <a:rPr lang="de-DE" smtClean="0"/>
              <a:t>11</a:t>
            </a:fld>
            <a:endParaRPr lang="de-DE"/>
          </a:p>
        </p:txBody>
      </p:sp>
      <p:cxnSp>
        <p:nvCxnSpPr>
          <p:cNvPr id="53" name="Gerader Verbinder 52"/>
          <p:cNvCxnSpPr>
            <a:stCxn id="33" idx="1"/>
            <a:endCxn id="4" idx="3"/>
          </p:cNvCxnSpPr>
          <p:nvPr/>
        </p:nvCxnSpPr>
        <p:spPr bwMode="auto">
          <a:xfrm flipH="1" flipV="1">
            <a:off x="1524819" y="2498047"/>
            <a:ext cx="2190506" cy="1217807"/>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56" name="Gerader Verbinder 55"/>
          <p:cNvCxnSpPr/>
          <p:nvPr/>
        </p:nvCxnSpPr>
        <p:spPr bwMode="auto">
          <a:xfrm flipH="1">
            <a:off x="241303" y="6182124"/>
            <a:ext cx="348016" cy="0"/>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14" name="Textfeld 13"/>
          <p:cNvSpPr txBox="1"/>
          <p:nvPr/>
        </p:nvSpPr>
        <p:spPr>
          <a:xfrm>
            <a:off x="591181" y="6012847"/>
            <a:ext cx="1997535" cy="338554"/>
          </a:xfrm>
          <a:prstGeom prst="rect">
            <a:avLst/>
          </a:prstGeom>
          <a:noFill/>
        </p:spPr>
        <p:txBody>
          <a:bodyPr wrap="none" rtlCol="0">
            <a:spAutoFit/>
          </a:bodyPr>
          <a:lstStyle/>
          <a:p>
            <a:pPr algn="l">
              <a:spcBef>
                <a:spcPts val="0"/>
              </a:spcBef>
            </a:pPr>
            <a:r>
              <a:rPr lang="de-DE" sz="1600" dirty="0">
                <a:solidFill>
                  <a:schemeClr val="tx1"/>
                </a:solidFill>
                <a:latin typeface="+mn-lt"/>
              </a:rPr>
              <a:t>Objekt-Verknüpfung</a:t>
            </a:r>
          </a:p>
        </p:txBody>
      </p:sp>
      <p:cxnSp>
        <p:nvCxnSpPr>
          <p:cNvPr id="60" name="Gerader Verbinder 59"/>
          <p:cNvCxnSpPr/>
          <p:nvPr/>
        </p:nvCxnSpPr>
        <p:spPr bwMode="auto">
          <a:xfrm flipH="1">
            <a:off x="238827" y="5910566"/>
            <a:ext cx="355126" cy="1"/>
          </a:xfrm>
          <a:prstGeom prst="line">
            <a:avLst/>
          </a:prstGeom>
          <a:solidFill>
            <a:srgbClr val="6699FF"/>
          </a:solidFill>
          <a:ln w="12700" cap="flat" cmpd="sng" algn="ctr">
            <a:solidFill>
              <a:srgbClr val="0070C0"/>
            </a:solidFill>
            <a:prstDash val="sysDash"/>
            <a:round/>
            <a:headEnd type="none" w="med" len="med"/>
            <a:tailEnd type="none" w="med" len="med"/>
          </a:ln>
          <a:effectLst/>
        </p:spPr>
      </p:cxnSp>
      <p:sp>
        <p:nvSpPr>
          <p:cNvPr id="62" name="Textfeld 61"/>
          <p:cNvSpPr txBox="1"/>
          <p:nvPr/>
        </p:nvSpPr>
        <p:spPr>
          <a:xfrm>
            <a:off x="593953" y="5741289"/>
            <a:ext cx="2407903" cy="338554"/>
          </a:xfrm>
          <a:prstGeom prst="rect">
            <a:avLst/>
          </a:prstGeom>
          <a:noFill/>
        </p:spPr>
        <p:txBody>
          <a:bodyPr wrap="none" rtlCol="0">
            <a:spAutoFit/>
          </a:bodyPr>
          <a:lstStyle/>
          <a:p>
            <a:pPr algn="l">
              <a:spcBef>
                <a:spcPts val="0"/>
              </a:spcBef>
            </a:pPr>
            <a:r>
              <a:rPr lang="de-DE" sz="1600" dirty="0">
                <a:solidFill>
                  <a:schemeClr val="tx1"/>
                </a:solidFill>
                <a:latin typeface="+mn-lt"/>
              </a:rPr>
              <a:t>Operations-Verknüpfung</a:t>
            </a:r>
          </a:p>
        </p:txBody>
      </p:sp>
      <p:cxnSp>
        <p:nvCxnSpPr>
          <p:cNvPr id="63" name="Gerader Verbinder 62"/>
          <p:cNvCxnSpPr/>
          <p:nvPr/>
        </p:nvCxnSpPr>
        <p:spPr bwMode="auto">
          <a:xfrm>
            <a:off x="3181782" y="6199464"/>
            <a:ext cx="378636" cy="0"/>
          </a:xfrm>
          <a:prstGeom prst="line">
            <a:avLst/>
          </a:prstGeom>
          <a:solidFill>
            <a:srgbClr val="6699FF"/>
          </a:solidFill>
          <a:ln w="12700" cap="flat" cmpd="sng" algn="ctr">
            <a:solidFill>
              <a:srgbClr val="7030A0"/>
            </a:solidFill>
            <a:prstDash val="solid"/>
            <a:round/>
            <a:headEnd type="none" w="med" len="med"/>
            <a:tailEnd type="none" w="med" len="med"/>
          </a:ln>
          <a:effectLst/>
        </p:spPr>
      </p:cxnSp>
      <p:sp>
        <p:nvSpPr>
          <p:cNvPr id="65" name="Textfeld 64"/>
          <p:cNvSpPr txBox="1"/>
          <p:nvPr/>
        </p:nvSpPr>
        <p:spPr>
          <a:xfrm>
            <a:off x="3512261" y="6014193"/>
            <a:ext cx="2111347" cy="338554"/>
          </a:xfrm>
          <a:prstGeom prst="rect">
            <a:avLst/>
          </a:prstGeom>
          <a:noFill/>
        </p:spPr>
        <p:txBody>
          <a:bodyPr wrap="none" rtlCol="0">
            <a:spAutoFit/>
          </a:bodyPr>
          <a:lstStyle/>
          <a:p>
            <a:pPr algn="l">
              <a:spcBef>
                <a:spcPts val="0"/>
              </a:spcBef>
            </a:pPr>
            <a:r>
              <a:rPr lang="de-DE" sz="1600" dirty="0">
                <a:solidFill>
                  <a:schemeClr val="tx1"/>
                </a:solidFill>
                <a:latin typeface="+mn-lt"/>
              </a:rPr>
              <a:t>Externe Verknüpfung</a:t>
            </a:r>
          </a:p>
        </p:txBody>
      </p:sp>
    </p:spTree>
    <p:extLst>
      <p:ext uri="{BB962C8B-B14F-4D97-AF65-F5344CB8AC3E}">
        <p14:creationId xmlns:p14="http://schemas.microsoft.com/office/powerpoint/2010/main" val="3730916271"/>
      </p:ext>
    </p:extLst>
  </p:cSld>
  <p:clrMapOvr>
    <a:masterClrMapping/>
  </p:clrMapOvr>
  <p:transition>
    <p:strips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Zusammenfassung</a:t>
            </a:r>
          </a:p>
        </p:txBody>
      </p:sp>
      <p:sp>
        <p:nvSpPr>
          <p:cNvPr id="3" name="Inhaltsplatzhalter 2"/>
          <p:cNvSpPr>
            <a:spLocks noGrp="1"/>
          </p:cNvSpPr>
          <p:nvPr>
            <p:ph idx="1"/>
          </p:nvPr>
        </p:nvSpPr>
        <p:spPr/>
        <p:txBody>
          <a:bodyPr/>
          <a:lstStyle/>
          <a:p>
            <a:r>
              <a:rPr lang="de-DE" b="1" dirty="0"/>
              <a:t>Das Ersetzen eines Teil</a:t>
            </a:r>
            <a:r>
              <a:rPr lang="de-DE" dirty="0"/>
              <a:t> in einer Baugruppe erlaubt, dass die Kinematik beibehalten wird.</a:t>
            </a:r>
          </a:p>
          <a:p>
            <a:r>
              <a:rPr lang="de-DE" dirty="0"/>
              <a:t>Ggf. führt man der Ersatzassistent durch, um die Verknüpfung der Kinematik wiederherzustellen</a:t>
            </a:r>
          </a:p>
          <a:p>
            <a:r>
              <a:rPr lang="de-DE" dirty="0"/>
              <a:t>Beim neu hinzugefügten Teil (anstatt ersetzen) muss der Starrkörper mit dem entsprechenden Teil verknüpft werden.</a:t>
            </a:r>
          </a:p>
          <a:p>
            <a:r>
              <a:rPr lang="de-DE" b="1" dirty="0"/>
              <a:t>Das Ersetzen einer Baugruppe</a:t>
            </a:r>
            <a:r>
              <a:rPr lang="de-DE" dirty="0"/>
              <a:t> in einer Oberbaugruppe erlaubt, dass die Kinematik beibehalten wird, nur wenn</a:t>
            </a:r>
            <a:r>
              <a:rPr lang="de-DE" b="1" dirty="0"/>
              <a:t> </a:t>
            </a:r>
            <a:r>
              <a:rPr lang="de-DE" dirty="0"/>
              <a:t>die Baugruppe mit dem gleichen Template erstellt wird.</a:t>
            </a:r>
          </a:p>
          <a:p>
            <a:r>
              <a:rPr lang="de-DE" dirty="0"/>
              <a:t>Gleicher Teil/Baugruppe darf nicht 2 mal als Starrkörper definiert.</a:t>
            </a:r>
          </a:p>
          <a:p>
            <a:r>
              <a:rPr lang="de-DE" dirty="0"/>
              <a:t>Templates sind möglich auch bei hoher Baugruppenebene. Voraussetzung: Die Unterbaugruppen müssen auch mit Templates erstellt werden.</a:t>
            </a:r>
          </a:p>
          <a:p>
            <a:r>
              <a:rPr lang="de-DE" dirty="0"/>
              <a:t>Es ist möglich, mehrere Teile und Baugruppen zusammen als ein Starrkörper definiert werden. Dieses Kenntnis ist wichtig für die Performance des Systems.</a:t>
            </a:r>
          </a:p>
        </p:txBody>
      </p:sp>
      <p:sp>
        <p:nvSpPr>
          <p:cNvPr id="4" name="Foliennummernplatzhalter 3"/>
          <p:cNvSpPr>
            <a:spLocks noGrp="1"/>
          </p:cNvSpPr>
          <p:nvPr>
            <p:ph type="sldNum" sz="quarter" idx="10"/>
          </p:nvPr>
        </p:nvSpPr>
        <p:spPr/>
        <p:txBody>
          <a:bodyPr/>
          <a:lstStyle/>
          <a:p>
            <a:fld id="{A9D39160-6622-4657-899B-E48054115A88}" type="slidenum">
              <a:rPr lang="de-DE" smtClean="0"/>
              <a:t>12</a:t>
            </a:fld>
            <a:endParaRPr lang="de-DE"/>
          </a:p>
        </p:txBody>
      </p:sp>
    </p:spTree>
    <p:extLst>
      <p:ext uri="{BB962C8B-B14F-4D97-AF65-F5344CB8AC3E}">
        <p14:creationId xmlns:p14="http://schemas.microsoft.com/office/powerpoint/2010/main" val="2564467487"/>
      </p:ext>
    </p:extLst>
  </p:cSld>
  <p:clrMapOvr>
    <a:masterClrMapping/>
  </p:clrMapOvr>
  <p:transition>
    <p:strips dir="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Platzierung der Bauteile beim Einbau und Begrenzung des </a:t>
            </a:r>
            <a:r>
              <a:rPr lang="de-DE" dirty="0" err="1"/>
              <a:t>Verfahrwegs</a:t>
            </a:r>
            <a:endParaRPr lang="de-DE" dirty="0"/>
          </a:p>
        </p:txBody>
      </p:sp>
      <p:sp>
        <p:nvSpPr>
          <p:cNvPr id="3" name="Inhaltsplatzhalter 2"/>
          <p:cNvSpPr>
            <a:spLocks noGrp="1"/>
          </p:cNvSpPr>
          <p:nvPr>
            <p:ph idx="1"/>
          </p:nvPr>
        </p:nvSpPr>
        <p:spPr/>
        <p:txBody>
          <a:bodyPr/>
          <a:lstStyle/>
          <a:p>
            <a:r>
              <a:rPr lang="de-DE" dirty="0"/>
              <a:t>Teile werden beim Einbau in der Baugruppe nach absolutem </a:t>
            </a:r>
            <a:r>
              <a:rPr lang="de-DE" dirty="0" err="1"/>
              <a:t>Ksys</a:t>
            </a:r>
            <a:r>
              <a:rPr lang="de-DE" dirty="0"/>
              <a:t> geordnet. Die Lage und Orientierung der Teile in der Baugruppe bezieht sich zwischen dem abs. </a:t>
            </a:r>
            <a:r>
              <a:rPr lang="de-DE" dirty="0" err="1"/>
              <a:t>Ksys</a:t>
            </a:r>
            <a:r>
              <a:rPr lang="de-DE" dirty="0"/>
              <a:t> der Baugruppe und Teile.  </a:t>
            </a:r>
          </a:p>
          <a:p>
            <a:r>
              <a:rPr lang="de-DE" dirty="0"/>
              <a:t>Baugruppen von Schunk, wenn sie aus CADENAS heruntergeladen wird, hat die richtige Orientierung und Lage, </a:t>
            </a:r>
            <a:r>
              <a:rPr lang="de-DE" dirty="0">
                <a:solidFill>
                  <a:srgbClr val="FF0000"/>
                </a:solidFill>
              </a:rPr>
              <a:t>die von dem Konstrukteur selbst definiert wird. (Das ist eine Vermutung)-&gt; für uns Intern als </a:t>
            </a:r>
            <a:r>
              <a:rPr lang="de-DE" dirty="0" err="1">
                <a:solidFill>
                  <a:srgbClr val="FF0000"/>
                </a:solidFill>
              </a:rPr>
              <a:t>vermutung</a:t>
            </a:r>
            <a:endParaRPr lang="de-DE" dirty="0">
              <a:solidFill>
                <a:srgbClr val="FF0000"/>
              </a:solidFill>
            </a:endParaRPr>
          </a:p>
          <a:p>
            <a:r>
              <a:rPr lang="de-DE" dirty="0"/>
              <a:t>Abs. </a:t>
            </a:r>
            <a:r>
              <a:rPr lang="de-DE" dirty="0" err="1"/>
              <a:t>Ksys</a:t>
            </a:r>
            <a:r>
              <a:rPr lang="de-DE" dirty="0"/>
              <a:t> unterscheidet sich von Produkten zu Produkten</a:t>
            </a:r>
          </a:p>
          <a:p>
            <a:r>
              <a:rPr lang="de-DE" dirty="0"/>
              <a:t>Die Baugruppen enthalten Informationen über die Lage und Orientierung der einzelnen eingebauten Teile. </a:t>
            </a:r>
          </a:p>
          <a:p>
            <a:r>
              <a:rPr lang="de-DE" dirty="0"/>
              <a:t>Mögliche Vorgehensweise für die Versorgung des Modells in der richtigen Einbaulage</a:t>
            </a:r>
          </a:p>
          <a:p>
            <a:pPr lvl="1"/>
            <a:r>
              <a:rPr lang="de-DE" dirty="0" err="1"/>
              <a:t>Kinematisierung</a:t>
            </a:r>
            <a:r>
              <a:rPr lang="de-DE" dirty="0"/>
              <a:t> der vorhandenen Baugruppen </a:t>
            </a:r>
          </a:p>
          <a:p>
            <a:pPr lvl="1"/>
            <a:r>
              <a:rPr lang="de-DE" dirty="0"/>
              <a:t>Einbau in Templates und nachträgliche Orientierung der Teile</a:t>
            </a:r>
          </a:p>
          <a:p>
            <a:r>
              <a:rPr lang="de-DE" dirty="0"/>
              <a:t>Begrenzung des </a:t>
            </a:r>
            <a:r>
              <a:rPr lang="de-DE" dirty="0" err="1"/>
              <a:t>Verfahrweges</a:t>
            </a:r>
            <a:r>
              <a:rPr lang="de-DE" dirty="0"/>
              <a:t> kann durch 2 Methoden gemacht werden</a:t>
            </a:r>
          </a:p>
          <a:p>
            <a:pPr lvl="1"/>
            <a:r>
              <a:rPr lang="de-DE" dirty="0"/>
              <a:t>Begrenzung durch Signaladapter</a:t>
            </a:r>
          </a:p>
          <a:p>
            <a:pPr lvl="1"/>
            <a:r>
              <a:rPr lang="de-DE" dirty="0"/>
              <a:t>Begrenzung durch Laufzeitverhalten</a:t>
            </a:r>
          </a:p>
          <a:p>
            <a:r>
              <a:rPr lang="de-DE" dirty="0"/>
              <a:t>Laufzeitverhalten überschreibt Signaladapter</a:t>
            </a:r>
          </a:p>
          <a:p>
            <a:r>
              <a:rPr lang="de-DE" dirty="0"/>
              <a:t>Laufzeitverhalten ist „unsichtbarer“ als Signaladapter für den Benutzer</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13</a:t>
            </a:fld>
            <a:endParaRPr lang="de-DE">
              <a:solidFill>
                <a:prstClr val="white"/>
              </a:solidFill>
            </a:endParaRPr>
          </a:p>
        </p:txBody>
      </p:sp>
    </p:spTree>
    <p:extLst>
      <p:ext uri="{BB962C8B-B14F-4D97-AF65-F5344CB8AC3E}">
        <p14:creationId xmlns:p14="http://schemas.microsoft.com/office/powerpoint/2010/main" val="2970755325"/>
      </p:ext>
    </p:extLst>
  </p:cSld>
  <p:clrMapOvr>
    <a:masterClrMapping/>
  </p:clrMapOvr>
  <p:transition>
    <p:strips dir="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1303" y="404813"/>
            <a:ext cx="6437731" cy="576262"/>
          </a:xfrm>
        </p:spPr>
        <p:txBody>
          <a:bodyPr/>
          <a:lstStyle/>
          <a:p>
            <a:r>
              <a:rPr lang="de-DE" dirty="0"/>
              <a:t>Work </a:t>
            </a:r>
            <a:r>
              <a:rPr lang="de-DE" dirty="0" err="1"/>
              <a:t>coordinate</a:t>
            </a:r>
            <a:r>
              <a:rPr lang="de-DE" dirty="0"/>
              <a:t> </a:t>
            </a:r>
            <a:r>
              <a:rPr lang="de-DE" dirty="0" err="1"/>
              <a:t>system</a:t>
            </a:r>
            <a:r>
              <a:rPr lang="de-DE" dirty="0"/>
              <a:t> (WCS) und absolute </a:t>
            </a:r>
            <a:r>
              <a:rPr lang="de-DE" dirty="0" err="1"/>
              <a:t>coordinate</a:t>
            </a:r>
            <a:r>
              <a:rPr lang="de-DE" dirty="0"/>
              <a:t> </a:t>
            </a:r>
            <a:r>
              <a:rPr lang="de-DE" dirty="0" err="1"/>
              <a:t>system</a:t>
            </a:r>
            <a:endParaRPr lang="de-DE" dirty="0"/>
          </a:p>
        </p:txBody>
      </p:sp>
      <p:pic>
        <p:nvPicPr>
          <p:cNvPr id="5" name="Inhaltsplatzhalter 4"/>
          <p:cNvPicPr>
            <a:picLocks noGrp="1" noChangeAspect="1"/>
          </p:cNvPicPr>
          <p:nvPr>
            <p:ph idx="1"/>
          </p:nvPr>
        </p:nvPicPr>
        <p:blipFill>
          <a:blip r:embed="rId2"/>
          <a:stretch>
            <a:fillRect/>
          </a:stretch>
        </p:blipFill>
        <p:spPr>
          <a:xfrm>
            <a:off x="2789765" y="1313937"/>
            <a:ext cx="4238381" cy="3771712"/>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14</a:t>
            </a:fld>
            <a:endParaRPr lang="de-DE">
              <a:solidFill>
                <a:prstClr val="white"/>
              </a:solidFill>
            </a:endParaRPr>
          </a:p>
        </p:txBody>
      </p:sp>
      <p:sp>
        <p:nvSpPr>
          <p:cNvPr id="6" name="Textfeld 5"/>
          <p:cNvSpPr txBox="1"/>
          <p:nvPr/>
        </p:nvSpPr>
        <p:spPr>
          <a:xfrm>
            <a:off x="1687557" y="3331921"/>
            <a:ext cx="662361"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WCS</a:t>
            </a:r>
          </a:p>
        </p:txBody>
      </p:sp>
      <p:cxnSp>
        <p:nvCxnSpPr>
          <p:cNvPr id="7" name="Gerader Verbinder 6"/>
          <p:cNvCxnSpPr>
            <a:stCxn id="11" idx="3"/>
            <a:endCxn id="8" idx="2"/>
          </p:cNvCxnSpPr>
          <p:nvPr/>
        </p:nvCxnSpPr>
        <p:spPr bwMode="auto">
          <a:xfrm flipV="1">
            <a:off x="2349918" y="1995383"/>
            <a:ext cx="2204476" cy="204094"/>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8" name="Ellipse 7"/>
          <p:cNvSpPr/>
          <p:nvPr/>
        </p:nvSpPr>
        <p:spPr>
          <a:xfrm>
            <a:off x="4554394" y="1634656"/>
            <a:ext cx="757234" cy="721453"/>
          </a:xfrm>
          <a:prstGeom prst="ellipse">
            <a:avLst/>
          </a:prstGeom>
          <a:no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Textfeld 10"/>
          <p:cNvSpPr txBox="1"/>
          <p:nvPr/>
        </p:nvSpPr>
        <p:spPr>
          <a:xfrm>
            <a:off x="1413443" y="2030200"/>
            <a:ext cx="936475"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Abs. CS</a:t>
            </a:r>
          </a:p>
        </p:txBody>
      </p:sp>
      <p:cxnSp>
        <p:nvCxnSpPr>
          <p:cNvPr id="12" name="Gerader Verbinder 11"/>
          <p:cNvCxnSpPr>
            <a:stCxn id="6" idx="3"/>
            <a:endCxn id="13" idx="2"/>
          </p:cNvCxnSpPr>
          <p:nvPr/>
        </p:nvCxnSpPr>
        <p:spPr bwMode="auto">
          <a:xfrm flipV="1">
            <a:off x="2349918" y="3302563"/>
            <a:ext cx="2330310" cy="198635"/>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13" name="Ellipse 12"/>
          <p:cNvSpPr/>
          <p:nvPr/>
        </p:nvSpPr>
        <p:spPr>
          <a:xfrm>
            <a:off x="4680228" y="2941836"/>
            <a:ext cx="757234" cy="721453"/>
          </a:xfrm>
          <a:prstGeom prst="ellipse">
            <a:avLst/>
          </a:prstGeom>
          <a:no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2" name="Textfeld 21"/>
          <p:cNvSpPr txBox="1"/>
          <p:nvPr/>
        </p:nvSpPr>
        <p:spPr>
          <a:xfrm>
            <a:off x="1687557" y="5585487"/>
            <a:ext cx="5589992" cy="584775"/>
          </a:xfrm>
          <a:prstGeom prst="rect">
            <a:avLst/>
          </a:prstGeom>
          <a:noFill/>
        </p:spPr>
        <p:txBody>
          <a:bodyPr wrap="none" rtlCol="0">
            <a:spAutoFit/>
          </a:bodyPr>
          <a:lstStyle/>
          <a:p>
            <a:pPr marL="285750" indent="-285750" algn="l">
              <a:spcBef>
                <a:spcPts val="0"/>
              </a:spcBef>
              <a:buFont typeface="Arial" panose="020B0604020202020204" pitchFamily="34" charset="0"/>
              <a:buChar char="•"/>
            </a:pPr>
            <a:r>
              <a:rPr lang="de-DE" sz="1600" dirty="0">
                <a:solidFill>
                  <a:schemeClr val="tx1"/>
                </a:solidFill>
                <a:latin typeface="+mn-lt"/>
              </a:rPr>
              <a:t>Das abs. Koordinatensystem ist normal unsichtbar. </a:t>
            </a:r>
            <a:br>
              <a:rPr lang="de-DE" sz="1600" dirty="0">
                <a:solidFill>
                  <a:schemeClr val="tx1"/>
                </a:solidFill>
                <a:latin typeface="+mn-lt"/>
              </a:rPr>
            </a:br>
            <a:r>
              <a:rPr lang="de-DE" sz="1600" dirty="0">
                <a:solidFill>
                  <a:schemeClr val="tx1"/>
                </a:solidFill>
                <a:latin typeface="+mn-lt"/>
              </a:rPr>
              <a:t>Hier wird‘s gezeigt um den Unterschied zu verdeutlichen</a:t>
            </a:r>
          </a:p>
        </p:txBody>
      </p:sp>
    </p:spTree>
    <p:extLst>
      <p:ext uri="{BB962C8B-B14F-4D97-AF65-F5344CB8AC3E}">
        <p14:creationId xmlns:p14="http://schemas.microsoft.com/office/powerpoint/2010/main" val="2469056904"/>
      </p:ext>
    </p:extLst>
  </p:cSld>
  <p:clrMapOvr>
    <a:masterClrMapping/>
  </p:clrMapOvr>
  <p:transition>
    <p:strips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Begrenzung des </a:t>
            </a:r>
            <a:r>
              <a:rPr lang="de-DE" dirty="0" err="1"/>
              <a:t>Verfahrweges</a:t>
            </a:r>
            <a:endParaRPr lang="de-DE" dirty="0"/>
          </a:p>
        </p:txBody>
      </p:sp>
      <p:pic>
        <p:nvPicPr>
          <p:cNvPr id="6" name="Inhaltsplatzhalter 5"/>
          <p:cNvPicPr>
            <a:picLocks noGrp="1" noChangeAspect="1"/>
          </p:cNvPicPr>
          <p:nvPr>
            <p:ph idx="1"/>
          </p:nvPr>
        </p:nvPicPr>
        <p:blipFill>
          <a:blip r:embed="rId2"/>
          <a:stretch>
            <a:fillRect/>
          </a:stretch>
        </p:blipFill>
        <p:spPr>
          <a:xfrm>
            <a:off x="1367636" y="1622070"/>
            <a:ext cx="7398631" cy="4525963"/>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15</a:t>
            </a:fld>
            <a:endParaRPr lang="de-DE">
              <a:solidFill>
                <a:prstClr val="white"/>
              </a:solidFill>
            </a:endParaRPr>
          </a:p>
        </p:txBody>
      </p:sp>
      <p:sp>
        <p:nvSpPr>
          <p:cNvPr id="5" name="Textfeld 4"/>
          <p:cNvSpPr txBox="1"/>
          <p:nvPr/>
        </p:nvSpPr>
        <p:spPr>
          <a:xfrm>
            <a:off x="457200" y="1191237"/>
            <a:ext cx="1779654" cy="338554"/>
          </a:xfrm>
          <a:prstGeom prst="rect">
            <a:avLst/>
          </a:prstGeom>
          <a:noFill/>
        </p:spPr>
        <p:txBody>
          <a:bodyPr wrap="none" rtlCol="0">
            <a:spAutoFit/>
          </a:bodyPr>
          <a:lstStyle/>
          <a:p>
            <a:pPr algn="l">
              <a:spcBef>
                <a:spcPts val="0"/>
              </a:spcBef>
            </a:pPr>
            <a:r>
              <a:rPr lang="de-DE" sz="1600" dirty="0">
                <a:solidFill>
                  <a:schemeClr val="tx1"/>
                </a:solidFill>
                <a:latin typeface="+mn-lt"/>
              </a:rPr>
              <a:t>Mit Signaladapter</a:t>
            </a:r>
          </a:p>
        </p:txBody>
      </p:sp>
      <p:sp>
        <p:nvSpPr>
          <p:cNvPr id="7" name="Rechteck 6"/>
          <p:cNvSpPr/>
          <p:nvPr/>
        </p:nvSpPr>
        <p:spPr>
          <a:xfrm>
            <a:off x="1795245" y="3967993"/>
            <a:ext cx="2642532" cy="444616"/>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Rechteck 7"/>
          <p:cNvSpPr/>
          <p:nvPr/>
        </p:nvSpPr>
        <p:spPr>
          <a:xfrm>
            <a:off x="1795245" y="4751162"/>
            <a:ext cx="1979802" cy="450011"/>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Rechteck 10"/>
          <p:cNvSpPr/>
          <p:nvPr/>
        </p:nvSpPr>
        <p:spPr>
          <a:xfrm>
            <a:off x="1795245" y="3182423"/>
            <a:ext cx="2642532" cy="447018"/>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3" name="Gerader Verbinder 12"/>
          <p:cNvCxnSpPr>
            <a:stCxn id="11" idx="3"/>
            <a:endCxn id="14" idx="1"/>
          </p:cNvCxnSpPr>
          <p:nvPr/>
        </p:nvCxnSpPr>
        <p:spPr bwMode="auto">
          <a:xfrm>
            <a:off x="4437777" y="3405932"/>
            <a:ext cx="2734811" cy="1038122"/>
          </a:xfrm>
          <a:prstGeom prst="line">
            <a:avLst/>
          </a:prstGeom>
          <a:solidFill>
            <a:srgbClr val="6699FF"/>
          </a:solidFill>
          <a:ln w="12700" cap="flat" cmpd="sng" algn="ctr">
            <a:solidFill>
              <a:srgbClr val="00B050"/>
            </a:solidFill>
            <a:prstDash val="dash"/>
            <a:round/>
            <a:headEnd type="none" w="med" len="med"/>
            <a:tailEnd type="none" w="med" len="med"/>
          </a:ln>
          <a:effectLst/>
        </p:spPr>
      </p:cxnSp>
      <p:sp>
        <p:nvSpPr>
          <p:cNvPr id="14" name="Rechteck 13"/>
          <p:cNvSpPr/>
          <p:nvPr/>
        </p:nvSpPr>
        <p:spPr>
          <a:xfrm>
            <a:off x="7172588" y="4311941"/>
            <a:ext cx="612396" cy="26422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5" name="Rechteck 14"/>
          <p:cNvSpPr/>
          <p:nvPr/>
        </p:nvSpPr>
        <p:spPr>
          <a:xfrm>
            <a:off x="7172588" y="4849571"/>
            <a:ext cx="612396" cy="26422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p:nvPr/>
        </p:nvCxnSpPr>
        <p:spPr bwMode="auto">
          <a:xfrm>
            <a:off x="4450360" y="4344970"/>
            <a:ext cx="2722228" cy="636713"/>
          </a:xfrm>
          <a:prstGeom prst="line">
            <a:avLst/>
          </a:prstGeom>
          <a:solidFill>
            <a:srgbClr val="6699FF"/>
          </a:solidFill>
          <a:ln w="12700" cap="flat" cmpd="sng" algn="ctr">
            <a:solidFill>
              <a:srgbClr val="00B050"/>
            </a:solidFill>
            <a:prstDash val="dash"/>
            <a:round/>
            <a:headEnd type="none" w="med" len="med"/>
            <a:tailEnd type="none" w="med" len="med"/>
          </a:ln>
          <a:effectLst/>
        </p:spPr>
      </p:cxnSp>
      <p:sp>
        <p:nvSpPr>
          <p:cNvPr id="20" name="Rechteck 19"/>
          <p:cNvSpPr/>
          <p:nvPr/>
        </p:nvSpPr>
        <p:spPr>
          <a:xfrm>
            <a:off x="1724486" y="2427437"/>
            <a:ext cx="2931404" cy="365458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1" name="Gerader Verbinder 20"/>
          <p:cNvCxnSpPr>
            <a:endCxn id="25" idx="1"/>
          </p:cNvCxnSpPr>
          <p:nvPr/>
        </p:nvCxnSpPr>
        <p:spPr bwMode="auto">
          <a:xfrm>
            <a:off x="4655890" y="4241399"/>
            <a:ext cx="2529281" cy="390351"/>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7185171" y="4565693"/>
            <a:ext cx="650147" cy="13211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8" name="Textfeld 27"/>
          <p:cNvSpPr txBox="1"/>
          <p:nvPr/>
        </p:nvSpPr>
        <p:spPr>
          <a:xfrm>
            <a:off x="386353" y="4189103"/>
            <a:ext cx="934871"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Eingabe</a:t>
            </a:r>
          </a:p>
        </p:txBody>
      </p:sp>
      <p:sp>
        <p:nvSpPr>
          <p:cNvPr id="29" name="Textfeld 28"/>
          <p:cNvSpPr txBox="1"/>
          <p:nvPr/>
        </p:nvSpPr>
        <p:spPr>
          <a:xfrm>
            <a:off x="170461" y="3402038"/>
            <a:ext cx="1143262"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Parameter</a:t>
            </a:r>
          </a:p>
        </p:txBody>
      </p:sp>
      <p:cxnSp>
        <p:nvCxnSpPr>
          <p:cNvPr id="31" name="Gerader Verbinder 30"/>
          <p:cNvCxnSpPr>
            <a:stCxn id="28" idx="3"/>
            <a:endCxn id="7" idx="1"/>
          </p:cNvCxnSpPr>
          <p:nvPr/>
        </p:nvCxnSpPr>
        <p:spPr bwMode="auto">
          <a:xfrm flipV="1">
            <a:off x="1321224" y="4190301"/>
            <a:ext cx="474021" cy="168079"/>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34" name="Gerader Verbinder 33"/>
          <p:cNvCxnSpPr>
            <a:stCxn id="29" idx="3"/>
            <a:endCxn id="11" idx="1"/>
          </p:cNvCxnSpPr>
          <p:nvPr/>
        </p:nvCxnSpPr>
        <p:spPr bwMode="auto">
          <a:xfrm flipV="1">
            <a:off x="1313723" y="3405932"/>
            <a:ext cx="481522" cy="165383"/>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42" name="Textfeld 41"/>
          <p:cNvSpPr txBox="1"/>
          <p:nvPr/>
        </p:nvSpPr>
        <p:spPr>
          <a:xfrm>
            <a:off x="493458" y="4976167"/>
            <a:ext cx="822661"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Formel</a:t>
            </a:r>
          </a:p>
        </p:txBody>
      </p:sp>
      <p:cxnSp>
        <p:nvCxnSpPr>
          <p:cNvPr id="43" name="Gerader Verbinder 42"/>
          <p:cNvCxnSpPr>
            <a:stCxn id="42" idx="3"/>
            <a:endCxn id="8" idx="1"/>
          </p:cNvCxnSpPr>
          <p:nvPr/>
        </p:nvCxnSpPr>
        <p:spPr bwMode="auto">
          <a:xfrm flipV="1">
            <a:off x="1316119" y="4976168"/>
            <a:ext cx="479126" cy="169276"/>
          </a:xfrm>
          <a:prstGeom prst="line">
            <a:avLst/>
          </a:prstGeom>
          <a:solidFill>
            <a:srgbClr val="6699FF"/>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90166182"/>
      </p:ext>
    </p:extLst>
  </p:cSld>
  <p:clrMapOvr>
    <a:masterClrMapping/>
  </p:clrMapOvr>
  <p:transition>
    <p:strips dir="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p:cNvPicPr>
            <a:picLocks noGrp="1" noChangeAspect="1"/>
          </p:cNvPicPr>
          <p:nvPr>
            <p:ph idx="1"/>
          </p:nvPr>
        </p:nvPicPr>
        <p:blipFill>
          <a:blip r:embed="rId2"/>
          <a:stretch>
            <a:fillRect/>
          </a:stretch>
        </p:blipFill>
        <p:spPr>
          <a:xfrm>
            <a:off x="103923" y="1911545"/>
            <a:ext cx="8910025" cy="3790015"/>
          </a:xfrm>
          <a:prstGeom prst="rect">
            <a:avLst/>
          </a:prstGeom>
        </p:spPr>
      </p:pic>
      <p:sp>
        <p:nvSpPr>
          <p:cNvPr id="2" name="Titel 1"/>
          <p:cNvSpPr>
            <a:spLocks noGrp="1"/>
          </p:cNvSpPr>
          <p:nvPr>
            <p:ph type="title"/>
          </p:nvPr>
        </p:nvSpPr>
        <p:spPr/>
        <p:txBody>
          <a:bodyPr/>
          <a:lstStyle/>
          <a:p>
            <a:r>
              <a:rPr lang="de-DE" dirty="0"/>
              <a:t>Begrenzung des </a:t>
            </a:r>
            <a:r>
              <a:rPr lang="de-DE" dirty="0" err="1"/>
              <a:t>Verfahrweges</a:t>
            </a:r>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16</a:t>
            </a:fld>
            <a:endParaRPr lang="de-DE">
              <a:solidFill>
                <a:prstClr val="white"/>
              </a:solidFill>
            </a:endParaRPr>
          </a:p>
        </p:txBody>
      </p:sp>
      <p:sp>
        <p:nvSpPr>
          <p:cNvPr id="5" name="Textfeld 4"/>
          <p:cNvSpPr txBox="1"/>
          <p:nvPr/>
        </p:nvSpPr>
        <p:spPr>
          <a:xfrm>
            <a:off x="457200" y="1191237"/>
            <a:ext cx="2066591" cy="338554"/>
          </a:xfrm>
          <a:prstGeom prst="rect">
            <a:avLst/>
          </a:prstGeom>
          <a:noFill/>
        </p:spPr>
        <p:txBody>
          <a:bodyPr wrap="none" rtlCol="0">
            <a:spAutoFit/>
          </a:bodyPr>
          <a:lstStyle/>
          <a:p>
            <a:pPr algn="l">
              <a:spcBef>
                <a:spcPts val="0"/>
              </a:spcBef>
            </a:pPr>
            <a:r>
              <a:rPr lang="de-DE" sz="1600" dirty="0">
                <a:solidFill>
                  <a:schemeClr val="tx1"/>
                </a:solidFill>
                <a:latin typeface="+mn-lt"/>
              </a:rPr>
              <a:t>Mit Laufzeitausdruck</a:t>
            </a:r>
          </a:p>
        </p:txBody>
      </p:sp>
      <p:sp>
        <p:nvSpPr>
          <p:cNvPr id="7" name="Rechteck 6"/>
          <p:cNvSpPr/>
          <p:nvPr/>
        </p:nvSpPr>
        <p:spPr>
          <a:xfrm>
            <a:off x="3994209" y="3704821"/>
            <a:ext cx="1323362" cy="349828"/>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Rechteck 7"/>
          <p:cNvSpPr/>
          <p:nvPr/>
        </p:nvSpPr>
        <p:spPr>
          <a:xfrm>
            <a:off x="3864528" y="4723122"/>
            <a:ext cx="1504426" cy="374470"/>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Rechteck 10"/>
          <p:cNvSpPr/>
          <p:nvPr/>
        </p:nvSpPr>
        <p:spPr>
          <a:xfrm>
            <a:off x="3942826" y="2818378"/>
            <a:ext cx="1426128" cy="327494"/>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3" name="Gerader Verbinder 12"/>
          <p:cNvCxnSpPr>
            <a:stCxn id="11" idx="3"/>
            <a:endCxn id="14" idx="1"/>
          </p:cNvCxnSpPr>
          <p:nvPr/>
        </p:nvCxnSpPr>
        <p:spPr bwMode="auto">
          <a:xfrm>
            <a:off x="5368954" y="2982125"/>
            <a:ext cx="2321346" cy="1264834"/>
          </a:xfrm>
          <a:prstGeom prst="line">
            <a:avLst/>
          </a:prstGeom>
          <a:solidFill>
            <a:srgbClr val="6699FF"/>
          </a:solidFill>
          <a:ln w="12700" cap="flat" cmpd="sng" algn="ctr">
            <a:solidFill>
              <a:srgbClr val="00B050"/>
            </a:solidFill>
            <a:prstDash val="dash"/>
            <a:round/>
            <a:headEnd type="none" w="med" len="med"/>
            <a:tailEnd type="none" w="med" len="med"/>
          </a:ln>
          <a:effectLst/>
        </p:spPr>
      </p:cxnSp>
      <p:sp>
        <p:nvSpPr>
          <p:cNvPr id="14" name="Rechteck 13"/>
          <p:cNvSpPr/>
          <p:nvPr/>
        </p:nvSpPr>
        <p:spPr>
          <a:xfrm>
            <a:off x="7690300" y="4203083"/>
            <a:ext cx="925194" cy="87752"/>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5" name="Rechteck 14"/>
          <p:cNvSpPr/>
          <p:nvPr/>
        </p:nvSpPr>
        <p:spPr>
          <a:xfrm>
            <a:off x="7690300" y="4672589"/>
            <a:ext cx="572856" cy="20141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a:stCxn id="7" idx="3"/>
            <a:endCxn id="15" idx="1"/>
          </p:cNvCxnSpPr>
          <p:nvPr/>
        </p:nvCxnSpPr>
        <p:spPr bwMode="auto">
          <a:xfrm>
            <a:off x="5317571" y="3879735"/>
            <a:ext cx="2372729" cy="893562"/>
          </a:xfrm>
          <a:prstGeom prst="line">
            <a:avLst/>
          </a:prstGeom>
          <a:solidFill>
            <a:srgbClr val="6699FF"/>
          </a:solidFill>
          <a:ln w="12700" cap="flat" cmpd="sng" algn="ctr">
            <a:solidFill>
              <a:srgbClr val="00B050"/>
            </a:solidFill>
            <a:prstDash val="dash"/>
            <a:round/>
            <a:headEnd type="none" w="med" len="med"/>
            <a:tailEnd type="none" w="med" len="med"/>
          </a:ln>
          <a:effectLst/>
        </p:spPr>
      </p:cxnSp>
      <p:cxnSp>
        <p:nvCxnSpPr>
          <p:cNvPr id="21" name="Gerader Verbinder 20"/>
          <p:cNvCxnSpPr>
            <a:stCxn id="53" idx="3"/>
            <a:endCxn id="25" idx="1"/>
          </p:cNvCxnSpPr>
          <p:nvPr/>
        </p:nvCxnSpPr>
        <p:spPr bwMode="auto">
          <a:xfrm>
            <a:off x="1621480" y="2845842"/>
            <a:ext cx="2321346" cy="1123603"/>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3942826" y="2561546"/>
            <a:ext cx="1426128" cy="281579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8" name="Textfeld 27"/>
          <p:cNvSpPr txBox="1"/>
          <p:nvPr/>
        </p:nvSpPr>
        <p:spPr>
          <a:xfrm>
            <a:off x="2670561" y="3795073"/>
            <a:ext cx="934871"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Eingabe</a:t>
            </a:r>
          </a:p>
        </p:txBody>
      </p:sp>
      <p:sp>
        <p:nvSpPr>
          <p:cNvPr id="29" name="Textfeld 28"/>
          <p:cNvSpPr txBox="1"/>
          <p:nvPr/>
        </p:nvSpPr>
        <p:spPr>
          <a:xfrm>
            <a:off x="2443032" y="2905669"/>
            <a:ext cx="1143262"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Parameter</a:t>
            </a:r>
          </a:p>
        </p:txBody>
      </p:sp>
      <p:cxnSp>
        <p:nvCxnSpPr>
          <p:cNvPr id="31" name="Gerader Verbinder 30"/>
          <p:cNvCxnSpPr>
            <a:stCxn id="28" idx="3"/>
            <a:endCxn id="7" idx="1"/>
          </p:cNvCxnSpPr>
          <p:nvPr/>
        </p:nvCxnSpPr>
        <p:spPr bwMode="auto">
          <a:xfrm flipV="1">
            <a:off x="3605432" y="3879735"/>
            <a:ext cx="388777" cy="84615"/>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34" name="Gerader Verbinder 33"/>
          <p:cNvCxnSpPr>
            <a:stCxn id="29" idx="3"/>
            <a:endCxn id="11" idx="1"/>
          </p:cNvCxnSpPr>
          <p:nvPr/>
        </p:nvCxnSpPr>
        <p:spPr bwMode="auto">
          <a:xfrm flipV="1">
            <a:off x="3586294" y="2982125"/>
            <a:ext cx="356532" cy="92821"/>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42" name="Textfeld 41"/>
          <p:cNvSpPr txBox="1"/>
          <p:nvPr/>
        </p:nvSpPr>
        <p:spPr>
          <a:xfrm>
            <a:off x="2782771" y="4874004"/>
            <a:ext cx="822661"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Formel</a:t>
            </a:r>
          </a:p>
        </p:txBody>
      </p:sp>
      <p:cxnSp>
        <p:nvCxnSpPr>
          <p:cNvPr id="43" name="Gerader Verbinder 42"/>
          <p:cNvCxnSpPr>
            <a:stCxn id="42" idx="3"/>
            <a:endCxn id="8" idx="1"/>
          </p:cNvCxnSpPr>
          <p:nvPr/>
        </p:nvCxnSpPr>
        <p:spPr bwMode="auto">
          <a:xfrm flipV="1">
            <a:off x="3605432" y="4910357"/>
            <a:ext cx="259096" cy="132924"/>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53" name="Rechteck 52"/>
          <p:cNvSpPr/>
          <p:nvPr/>
        </p:nvSpPr>
        <p:spPr>
          <a:xfrm>
            <a:off x="297832" y="2786014"/>
            <a:ext cx="1323648" cy="11965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Tree>
    <p:extLst>
      <p:ext uri="{BB962C8B-B14F-4D97-AF65-F5344CB8AC3E}">
        <p14:creationId xmlns:p14="http://schemas.microsoft.com/office/powerpoint/2010/main" val="2891375302"/>
      </p:ext>
    </p:extLst>
  </p:cSld>
  <p:clrMapOvr>
    <a:masterClrMapping/>
  </p:clrMapOvr>
  <p:transition>
    <p:strips dir="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Exportieren und Importieren in Teamcenter</a:t>
            </a:r>
          </a:p>
        </p:txBody>
      </p:sp>
      <p:sp>
        <p:nvSpPr>
          <p:cNvPr id="3" name="Inhaltsplatzhalter 2"/>
          <p:cNvSpPr>
            <a:spLocks noGrp="1"/>
          </p:cNvSpPr>
          <p:nvPr>
            <p:ph idx="1"/>
          </p:nvPr>
        </p:nvSpPr>
        <p:spPr/>
        <p:txBody>
          <a:bodyPr/>
          <a:lstStyle/>
          <a:p>
            <a:r>
              <a:rPr lang="de-DE" dirty="0"/>
              <a:t>Das </a:t>
            </a:r>
            <a:r>
              <a:rPr lang="de-DE" dirty="0" err="1"/>
              <a:t>kin</a:t>
            </a:r>
            <a:r>
              <a:rPr lang="de-DE" dirty="0"/>
              <a:t>. Verhalten wird zusammen mit dem Modell in Teamcenter gespeichert. Beim Exportieren sind die </a:t>
            </a:r>
            <a:r>
              <a:rPr lang="de-DE" dirty="0" err="1"/>
              <a:t>kin</a:t>
            </a:r>
            <a:r>
              <a:rPr lang="de-DE" dirty="0"/>
              <a:t>. Verhalten noch vorhanden.</a:t>
            </a:r>
          </a:p>
          <a:p>
            <a:r>
              <a:rPr lang="de-DE" dirty="0"/>
              <a:t>Beim Laden der Baugruppe gibt‘s Schwierigkeiten, die entsprechenden Teile zu finden. Die Teile müssen nachträglich geladen werden, damit sie in der Baugruppe auch geladen sind.</a:t>
            </a:r>
          </a:p>
          <a:p>
            <a:r>
              <a:rPr lang="de-DE" dirty="0"/>
              <a:t>Wenn das leere Template, das mit Kinematik ohne die Teile ist, in Teamcenter gespeichert wird, verliert es seine Baugruppenstruktur, und wird als ein Teil geladen. </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17</a:t>
            </a:fld>
            <a:endParaRPr lang="de-DE">
              <a:solidFill>
                <a:prstClr val="white"/>
              </a:solidFill>
            </a:endParaRPr>
          </a:p>
        </p:txBody>
      </p:sp>
    </p:spTree>
    <p:extLst>
      <p:ext uri="{BB962C8B-B14F-4D97-AF65-F5344CB8AC3E}">
        <p14:creationId xmlns:p14="http://schemas.microsoft.com/office/powerpoint/2010/main" val="647692147"/>
      </p:ext>
    </p:extLst>
  </p:cSld>
  <p:clrMapOvr>
    <a:masterClrMapping/>
  </p:clrMapOvr>
  <p:transition>
    <p:strips dir="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1303" y="404813"/>
            <a:ext cx="5882660" cy="576262"/>
          </a:xfrm>
        </p:spPr>
        <p:txBody>
          <a:bodyPr/>
          <a:lstStyle/>
          <a:p>
            <a:r>
              <a:rPr lang="de-DE" dirty="0"/>
              <a:t>Kin. Modell ohne Teile, nach Export/Import in Teamcenter</a:t>
            </a:r>
          </a:p>
        </p:txBody>
      </p:sp>
      <p:pic>
        <p:nvPicPr>
          <p:cNvPr id="5" name="Inhaltsplatzhalter 4"/>
          <p:cNvPicPr>
            <a:picLocks noGrp="1" noChangeAspect="1"/>
          </p:cNvPicPr>
          <p:nvPr>
            <p:ph idx="1"/>
          </p:nvPr>
        </p:nvPicPr>
        <p:blipFill>
          <a:blip r:embed="rId2"/>
          <a:stretch>
            <a:fillRect/>
          </a:stretch>
        </p:blipFill>
        <p:spPr>
          <a:xfrm>
            <a:off x="2025942" y="1053724"/>
            <a:ext cx="4986858" cy="2566230"/>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18</a:t>
            </a:fld>
            <a:endParaRPr lang="de-DE">
              <a:solidFill>
                <a:prstClr val="white"/>
              </a:solidFill>
            </a:endParaRPr>
          </a:p>
        </p:txBody>
      </p:sp>
      <p:pic>
        <p:nvPicPr>
          <p:cNvPr id="6" name="Grafik 5"/>
          <p:cNvPicPr>
            <a:picLocks noChangeAspect="1"/>
          </p:cNvPicPr>
          <p:nvPr/>
        </p:nvPicPr>
        <p:blipFill>
          <a:blip r:embed="rId3"/>
          <a:stretch>
            <a:fillRect/>
          </a:stretch>
        </p:blipFill>
        <p:spPr>
          <a:xfrm>
            <a:off x="2025942" y="3723836"/>
            <a:ext cx="4986858" cy="2638879"/>
          </a:xfrm>
          <a:prstGeom prst="rect">
            <a:avLst/>
          </a:prstGeom>
        </p:spPr>
      </p:pic>
      <p:sp>
        <p:nvSpPr>
          <p:cNvPr id="7" name="Rechteck 6"/>
          <p:cNvSpPr/>
          <p:nvPr/>
        </p:nvSpPr>
        <p:spPr>
          <a:xfrm>
            <a:off x="5880683" y="1627464"/>
            <a:ext cx="1191236" cy="130868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Rechteck 7"/>
          <p:cNvSpPr/>
          <p:nvPr/>
        </p:nvSpPr>
        <p:spPr>
          <a:xfrm>
            <a:off x="6031684" y="4024451"/>
            <a:ext cx="1115736" cy="171318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9" name="Rechteck 8"/>
          <p:cNvSpPr/>
          <p:nvPr/>
        </p:nvSpPr>
        <p:spPr>
          <a:xfrm>
            <a:off x="2025942" y="1526796"/>
            <a:ext cx="838898" cy="97312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0" name="Rechteck 9"/>
          <p:cNvSpPr/>
          <p:nvPr/>
        </p:nvSpPr>
        <p:spPr>
          <a:xfrm>
            <a:off x="2025942" y="4093026"/>
            <a:ext cx="1094763" cy="1015869"/>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Textfeld 10"/>
          <p:cNvSpPr txBox="1"/>
          <p:nvPr/>
        </p:nvSpPr>
        <p:spPr>
          <a:xfrm>
            <a:off x="7543538" y="3139061"/>
            <a:ext cx="1471878" cy="584775"/>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Kinematik</a:t>
            </a:r>
            <a:br>
              <a:rPr lang="de-DE" sz="1600" dirty="0">
                <a:solidFill>
                  <a:schemeClr val="tx1"/>
                </a:solidFill>
                <a:latin typeface="+mn-lt"/>
              </a:rPr>
            </a:br>
            <a:r>
              <a:rPr lang="de-DE" sz="1600" dirty="0">
                <a:solidFill>
                  <a:schemeClr val="tx1"/>
                </a:solidFill>
                <a:latin typeface="+mn-lt"/>
              </a:rPr>
              <a:t>bleibt erhalten</a:t>
            </a:r>
          </a:p>
        </p:txBody>
      </p:sp>
      <p:sp>
        <p:nvSpPr>
          <p:cNvPr id="12" name="Textfeld 11"/>
          <p:cNvSpPr txBox="1"/>
          <p:nvPr/>
        </p:nvSpPr>
        <p:spPr>
          <a:xfrm>
            <a:off x="241303" y="3148639"/>
            <a:ext cx="1369286" cy="830997"/>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Baugruppen-</a:t>
            </a:r>
            <a:br>
              <a:rPr lang="de-DE" sz="1600" dirty="0">
                <a:solidFill>
                  <a:schemeClr val="tx1"/>
                </a:solidFill>
                <a:latin typeface="+mn-lt"/>
              </a:rPr>
            </a:br>
            <a:r>
              <a:rPr lang="de-DE" sz="1600" dirty="0" err="1">
                <a:solidFill>
                  <a:schemeClr val="tx1"/>
                </a:solidFill>
                <a:latin typeface="+mn-lt"/>
              </a:rPr>
              <a:t>struktur</a:t>
            </a:r>
            <a:r>
              <a:rPr lang="de-DE" sz="1600" dirty="0">
                <a:solidFill>
                  <a:schemeClr val="tx1"/>
                </a:solidFill>
                <a:latin typeface="+mn-lt"/>
              </a:rPr>
              <a:t> ist </a:t>
            </a:r>
            <a:br>
              <a:rPr lang="de-DE" sz="1600" dirty="0">
                <a:solidFill>
                  <a:schemeClr val="tx1"/>
                </a:solidFill>
                <a:latin typeface="+mn-lt"/>
              </a:rPr>
            </a:br>
            <a:r>
              <a:rPr lang="de-DE" sz="1600" dirty="0">
                <a:solidFill>
                  <a:schemeClr val="tx1"/>
                </a:solidFill>
                <a:latin typeface="+mn-lt"/>
              </a:rPr>
              <a:t>verloren</a:t>
            </a:r>
          </a:p>
        </p:txBody>
      </p:sp>
      <p:cxnSp>
        <p:nvCxnSpPr>
          <p:cNvPr id="13" name="Gerader Verbinder 12"/>
          <p:cNvCxnSpPr>
            <a:stCxn id="12" idx="3"/>
            <a:endCxn id="9" idx="1"/>
          </p:cNvCxnSpPr>
          <p:nvPr/>
        </p:nvCxnSpPr>
        <p:spPr bwMode="auto">
          <a:xfrm flipV="1">
            <a:off x="1610589" y="2013358"/>
            <a:ext cx="415353" cy="1550780"/>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16" name="Gerader Verbinder 15"/>
          <p:cNvCxnSpPr>
            <a:stCxn id="12" idx="3"/>
            <a:endCxn id="10" idx="1"/>
          </p:cNvCxnSpPr>
          <p:nvPr/>
        </p:nvCxnSpPr>
        <p:spPr bwMode="auto">
          <a:xfrm>
            <a:off x="1610589" y="3564138"/>
            <a:ext cx="415353" cy="1036823"/>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20" name="Gerader Verbinder 19"/>
          <p:cNvCxnSpPr>
            <a:stCxn id="7" idx="3"/>
            <a:endCxn id="11" idx="1"/>
          </p:cNvCxnSpPr>
          <p:nvPr/>
        </p:nvCxnSpPr>
        <p:spPr bwMode="auto">
          <a:xfrm>
            <a:off x="7071919" y="2281806"/>
            <a:ext cx="471619" cy="1149643"/>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23" name="Gerader Verbinder 22"/>
          <p:cNvCxnSpPr>
            <a:stCxn id="8" idx="3"/>
            <a:endCxn id="11" idx="1"/>
          </p:cNvCxnSpPr>
          <p:nvPr/>
        </p:nvCxnSpPr>
        <p:spPr bwMode="auto">
          <a:xfrm flipV="1">
            <a:off x="7147420" y="3431449"/>
            <a:ext cx="396118" cy="1449592"/>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28" name="Textfeld 27"/>
          <p:cNvSpPr txBox="1"/>
          <p:nvPr/>
        </p:nvSpPr>
        <p:spPr>
          <a:xfrm>
            <a:off x="3421065" y="4693385"/>
            <a:ext cx="2475999"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Vor Import in Teamcenter</a:t>
            </a:r>
          </a:p>
        </p:txBody>
      </p:sp>
      <p:sp>
        <p:nvSpPr>
          <p:cNvPr id="29" name="Textfeld 28"/>
          <p:cNvSpPr txBox="1"/>
          <p:nvPr/>
        </p:nvSpPr>
        <p:spPr>
          <a:xfrm>
            <a:off x="3048369" y="1895580"/>
            <a:ext cx="2827184"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Nach Export aus Teamcenter</a:t>
            </a:r>
          </a:p>
        </p:txBody>
      </p:sp>
    </p:spTree>
    <p:extLst>
      <p:ext uri="{BB962C8B-B14F-4D97-AF65-F5344CB8AC3E}">
        <p14:creationId xmlns:p14="http://schemas.microsoft.com/office/powerpoint/2010/main" val="1535817309"/>
      </p:ext>
    </p:extLst>
  </p:cSld>
  <p:clrMapOvr>
    <a:masterClrMapping/>
  </p:clrMapOvr>
  <p:transition>
    <p:strips dir="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Lessons</a:t>
            </a:r>
            <a:r>
              <a:rPr lang="de-DE" dirty="0"/>
              <a:t> </a:t>
            </a:r>
            <a:r>
              <a:rPr lang="de-DE" dirty="0" err="1"/>
              <a:t>learnt</a:t>
            </a:r>
            <a:r>
              <a:rPr lang="de-DE" dirty="0"/>
              <a:t> aus der </a:t>
            </a:r>
            <a:r>
              <a:rPr lang="de-DE" dirty="0" err="1"/>
              <a:t>Kinematisierung</a:t>
            </a:r>
            <a:r>
              <a:rPr lang="de-DE" dirty="0"/>
              <a:t> der Messezelle</a:t>
            </a:r>
          </a:p>
        </p:txBody>
      </p:sp>
      <p:sp>
        <p:nvSpPr>
          <p:cNvPr id="3" name="Inhaltsplatzhalter 2"/>
          <p:cNvSpPr>
            <a:spLocks noGrp="1"/>
          </p:cNvSpPr>
          <p:nvPr>
            <p:ph idx="1"/>
          </p:nvPr>
        </p:nvSpPr>
        <p:spPr/>
        <p:txBody>
          <a:bodyPr/>
          <a:lstStyle/>
          <a:p>
            <a:r>
              <a:rPr lang="de-DE" dirty="0"/>
              <a:t>Nacheinander folgende Operationen können mit Verkettung der Operationen realisiert werden</a:t>
            </a:r>
          </a:p>
          <a:p>
            <a:r>
              <a:rPr lang="de-DE" dirty="0"/>
              <a:t>Entkopplung von Operationen lässt sich mit Zustandsvariablen realisieren – Analog wie bei einer SPS-Programmierung. Zustandsvariablen, oder innere Variablen werden mit Signaladapter definiert</a:t>
            </a:r>
          </a:p>
          <a:p>
            <a:r>
              <a:rPr lang="de-DE" dirty="0"/>
              <a:t>Greifen und Loslassen von Teilen werden mit der Funktion „feste Verbindung“ durchgeführt</a:t>
            </a:r>
          </a:p>
          <a:p>
            <a:r>
              <a:rPr lang="de-DE" dirty="0"/>
              <a:t>Möglichst mehrere Teile zusammen als ein Starrkörper definieren, insofern möglich ist. Z.B., die Adapterplatte und die Schlitten eines linearen Antriebs sind zwar 2 versch. Teile, aber sie werden zusammen als ein einziger Starrkörper definiert, damit die feste Verbindung zw. denen gespart werden kann. Grund ist, Performance und Stabilität</a:t>
            </a:r>
          </a:p>
          <a:p>
            <a:endParaRPr lang="de-DE" dirty="0"/>
          </a:p>
          <a:p>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19</a:t>
            </a:fld>
            <a:endParaRPr lang="de-DE">
              <a:solidFill>
                <a:prstClr val="white"/>
              </a:solidFill>
            </a:endParaRPr>
          </a:p>
        </p:txBody>
      </p:sp>
    </p:spTree>
    <p:extLst>
      <p:ext uri="{BB962C8B-B14F-4D97-AF65-F5344CB8AC3E}">
        <p14:creationId xmlns:p14="http://schemas.microsoft.com/office/powerpoint/2010/main" val="1656439152"/>
      </p:ext>
    </p:extLst>
  </p:cSld>
  <p:clrMapOvr>
    <a:masterClrMapping/>
  </p:clrMapOvr>
  <p:transition>
    <p:strips dir="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pPr marL="342900" indent="-342900">
              <a:buFont typeface="+mj-lt"/>
              <a:buAutoNum type="arabicPeriod"/>
            </a:pPr>
            <a:r>
              <a:rPr lang="de-DE" dirty="0"/>
              <a:t>Testfälle für die Kinematik, die über mehrere .</a:t>
            </a:r>
            <a:r>
              <a:rPr lang="de-DE" dirty="0" err="1"/>
              <a:t>prts</a:t>
            </a:r>
            <a:r>
              <a:rPr lang="de-DE" dirty="0"/>
              <a:t> verteilt sind</a:t>
            </a:r>
          </a:p>
          <a:p>
            <a:pPr marL="342900" indent="-342900">
              <a:buFont typeface="+mj-lt"/>
              <a:buAutoNum type="arabicPeriod"/>
            </a:pPr>
            <a:r>
              <a:rPr lang="de-DE" dirty="0"/>
              <a:t>Platzierung der Teile beim Einbauen</a:t>
            </a:r>
          </a:p>
          <a:p>
            <a:pPr marL="342900" indent="-342900">
              <a:buFont typeface="+mj-lt"/>
              <a:buAutoNum type="arabicPeriod"/>
            </a:pPr>
            <a:r>
              <a:rPr lang="de-DE" dirty="0"/>
              <a:t>Begrenzung des </a:t>
            </a:r>
            <a:r>
              <a:rPr lang="de-DE" dirty="0" err="1"/>
              <a:t>Verfahrweges</a:t>
            </a:r>
            <a:r>
              <a:rPr lang="de-DE" dirty="0"/>
              <a:t> von Schunk Produkten</a:t>
            </a:r>
          </a:p>
          <a:p>
            <a:pPr marL="342900" indent="-342900">
              <a:buFont typeface="+mj-lt"/>
              <a:buAutoNum type="arabicPeriod"/>
            </a:pPr>
            <a:r>
              <a:rPr lang="de-DE" dirty="0"/>
              <a:t>Verhalten des Modells beim Import/Export in Teamcenter</a:t>
            </a:r>
          </a:p>
          <a:p>
            <a:pPr marL="342900" indent="-342900">
              <a:buFont typeface="+mj-lt"/>
              <a:buAutoNum type="arabicPeriod"/>
            </a:pPr>
            <a:r>
              <a:rPr lang="de-DE" dirty="0" err="1"/>
              <a:t>Lessons</a:t>
            </a:r>
            <a:r>
              <a:rPr lang="de-DE" dirty="0"/>
              <a:t> </a:t>
            </a:r>
            <a:r>
              <a:rPr lang="de-DE" dirty="0" err="1"/>
              <a:t>learnt</a:t>
            </a:r>
            <a:r>
              <a:rPr lang="de-DE" dirty="0"/>
              <a:t> aus der </a:t>
            </a:r>
            <a:r>
              <a:rPr lang="de-DE" dirty="0" err="1"/>
              <a:t>Kinematisierung</a:t>
            </a:r>
            <a:r>
              <a:rPr lang="de-DE" dirty="0"/>
              <a:t> der Messezelle</a:t>
            </a:r>
          </a:p>
          <a:p>
            <a:pPr marL="342900" indent="-342900">
              <a:buFont typeface="+mj-lt"/>
              <a:buAutoNum type="arabicPeriod"/>
            </a:pPr>
            <a:r>
              <a:rPr lang="de-DE" dirty="0"/>
              <a:t>Voreinstellung von MCD zur Optimierung des Performance</a:t>
            </a:r>
          </a:p>
          <a:p>
            <a:pPr marL="342900" indent="-342900">
              <a:buFont typeface="+mj-lt"/>
              <a:buAutoNum type="arabicPeriod"/>
            </a:pPr>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2</a:t>
            </a:fld>
            <a:endParaRPr lang="de-DE">
              <a:solidFill>
                <a:prstClr val="white"/>
              </a:solidFill>
            </a:endParaRPr>
          </a:p>
        </p:txBody>
      </p:sp>
    </p:spTree>
    <p:extLst>
      <p:ext uri="{BB962C8B-B14F-4D97-AF65-F5344CB8AC3E}">
        <p14:creationId xmlns:p14="http://schemas.microsoft.com/office/powerpoint/2010/main" val="3981541834"/>
      </p:ext>
    </p:extLst>
  </p:cSld>
  <p:clrMapOvr>
    <a:masterClrMapping/>
  </p:clrMapOvr>
  <p:transition>
    <p:strips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Voreinstellung MCD</a:t>
            </a:r>
          </a:p>
        </p:txBody>
      </p:sp>
      <p:sp>
        <p:nvSpPr>
          <p:cNvPr id="3" name="Inhaltsplatzhalter 2"/>
          <p:cNvSpPr>
            <a:spLocks noGrp="1"/>
          </p:cNvSpPr>
          <p:nvPr>
            <p:ph idx="1"/>
          </p:nvPr>
        </p:nvSpPr>
        <p:spPr/>
        <p:txBody>
          <a:bodyPr/>
          <a:lstStyle/>
          <a:p>
            <a:r>
              <a:rPr lang="de-DE" dirty="0"/>
              <a:t>Lösungsverfahren</a:t>
            </a:r>
          </a:p>
          <a:p>
            <a:pPr lvl="1"/>
            <a:r>
              <a:rPr lang="de-DE" dirty="0"/>
              <a:t>Laufzeitparameter</a:t>
            </a:r>
          </a:p>
          <a:p>
            <a:pPr lvl="2"/>
            <a:r>
              <a:rPr lang="de-DE" dirty="0"/>
              <a:t>Schrittzeit – Zeitschritt pro Physik-Berechnung. Größere Zeitschritt erhöht die Geschwindigkeit, führt aber ggf. zur erhöhten Ungenauigkeit</a:t>
            </a:r>
          </a:p>
          <a:p>
            <a:pPr lvl="2"/>
            <a:r>
              <a:rPr lang="de-DE" dirty="0"/>
              <a:t>Federkraft-Multiplikator – Erhöht die Steifigkeit der Verbindungen. Zu hohem Wert führt zur Instabilität</a:t>
            </a:r>
          </a:p>
          <a:p>
            <a:pPr lvl="1"/>
            <a:r>
              <a:rPr lang="de-DE" dirty="0"/>
              <a:t>Einstellung des </a:t>
            </a:r>
            <a:r>
              <a:rPr lang="de-DE" dirty="0" err="1"/>
              <a:t>Lösungsverfahtens</a:t>
            </a:r>
            <a:endParaRPr lang="de-DE" dirty="0"/>
          </a:p>
          <a:p>
            <a:pPr lvl="2"/>
            <a:r>
              <a:rPr lang="de-DE" dirty="0"/>
              <a:t>Toleranz – Ungenauigkeit in der Verbindungen. Höhere Toleranz führt zur schnelleren Rechenzeit, aber mehr Spiel</a:t>
            </a:r>
          </a:p>
          <a:p>
            <a:pPr lvl="2"/>
            <a:r>
              <a:rPr lang="de-DE" dirty="0"/>
              <a:t>Betrag der Fehlerreduzierung – Ein Einflussfaktor für die Geschwindigkeit der Berechnung der Position. Zu hoher Wert führt zu Instabilität. ( max. Wert ~ 200)</a:t>
            </a:r>
          </a:p>
          <a:p>
            <a:pPr lvl="2"/>
            <a:r>
              <a:rPr lang="de-DE" dirty="0"/>
              <a:t>Maximale Iteration – Anzahl der max. Iteration pro Zeitschritt für die Berechnung der Lage. Höherer Wert führt zur besseren Stabilität, allerdings tauchen Zeitverzögerungen zw. Modell und realer Zeit auf, wenn die Anzahl zu hoch ist.</a:t>
            </a:r>
          </a:p>
        </p:txBody>
      </p:sp>
      <p:sp>
        <p:nvSpPr>
          <p:cNvPr id="4" name="Foliennummernplatzhalter 3"/>
          <p:cNvSpPr>
            <a:spLocks noGrp="1"/>
          </p:cNvSpPr>
          <p:nvPr>
            <p:ph type="sldNum" sz="quarter" idx="10"/>
          </p:nvPr>
        </p:nvSpPr>
        <p:spPr/>
        <p:txBody>
          <a:bodyPr/>
          <a:lstStyle/>
          <a:p>
            <a:fld id="{A9D39160-6622-4657-899B-E48054115A88}" type="slidenum">
              <a:rPr lang="de-DE" smtClean="0"/>
              <a:t>20</a:t>
            </a:fld>
            <a:endParaRPr lang="de-DE"/>
          </a:p>
        </p:txBody>
      </p:sp>
    </p:spTree>
    <p:extLst>
      <p:ext uri="{BB962C8B-B14F-4D97-AF65-F5344CB8AC3E}">
        <p14:creationId xmlns:p14="http://schemas.microsoft.com/office/powerpoint/2010/main" val="816327317"/>
      </p:ext>
    </p:extLst>
  </p:cSld>
  <p:clrMapOvr>
    <a:masterClrMapping/>
  </p:clrMapOvr>
  <p:transition>
    <p:strips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a:t>To</a:t>
            </a:r>
            <a:r>
              <a:rPr lang="de-DE" dirty="0"/>
              <a:t>-do-Liste</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835134329"/>
      </p:ext>
    </p:extLst>
  </p:cSld>
  <p:clrMapOvr>
    <a:masterClrMapping/>
  </p:clrMapOvr>
  <p:transition>
    <p:strips dir="ru"/>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To</a:t>
            </a:r>
            <a:r>
              <a:rPr lang="de-DE" dirty="0"/>
              <a:t>-do-Liste KW30</a:t>
            </a:r>
          </a:p>
        </p:txBody>
      </p:sp>
      <p:sp>
        <p:nvSpPr>
          <p:cNvPr id="3" name="Inhaltsplatzhalter 2"/>
          <p:cNvSpPr>
            <a:spLocks noGrp="1"/>
          </p:cNvSpPr>
          <p:nvPr>
            <p:ph idx="1"/>
          </p:nvPr>
        </p:nvSpPr>
        <p:spPr/>
        <p:txBody>
          <a:bodyPr/>
          <a:lstStyle/>
          <a:p>
            <a:r>
              <a:rPr lang="de-DE" dirty="0"/>
              <a:t>Testen der Verknüpfung zw. dem kinematischen und geometrischen Modell </a:t>
            </a:r>
          </a:p>
          <a:p>
            <a:r>
              <a:rPr lang="de-DE" dirty="0"/>
              <a:t>Analyse der Wiedergabe des kinematischen Verhaltens in verschiedenen Ebenen:</a:t>
            </a:r>
          </a:p>
          <a:p>
            <a:pPr lvl="1"/>
            <a:r>
              <a:rPr lang="de-DE" dirty="0"/>
              <a:t>Baugruppen</a:t>
            </a:r>
          </a:p>
          <a:p>
            <a:pPr lvl="1"/>
            <a:r>
              <a:rPr lang="de-DE" dirty="0"/>
              <a:t>Teile</a:t>
            </a:r>
          </a:p>
          <a:p>
            <a:pPr lvl="1"/>
            <a:r>
              <a:rPr lang="de-DE" dirty="0"/>
              <a:t>Gemischt</a:t>
            </a:r>
          </a:p>
          <a:p>
            <a:r>
              <a:rPr lang="de-DE" dirty="0"/>
              <a:t>Modellierung der Messezelle</a:t>
            </a:r>
          </a:p>
          <a:p>
            <a:r>
              <a:rPr lang="de-DE" dirty="0"/>
              <a:t>Bereinigung des Modells zur besseren Handhabung </a:t>
            </a:r>
          </a:p>
          <a:p>
            <a:r>
              <a:rPr lang="de-DE" dirty="0"/>
              <a:t>Austausch des Schunk-Greifers im Modell</a:t>
            </a:r>
          </a:p>
        </p:txBody>
      </p:sp>
      <p:sp>
        <p:nvSpPr>
          <p:cNvPr id="4" name="Foliennummernplatzhalter 3"/>
          <p:cNvSpPr>
            <a:spLocks noGrp="1"/>
          </p:cNvSpPr>
          <p:nvPr>
            <p:ph type="sldNum" sz="quarter" idx="10"/>
          </p:nvPr>
        </p:nvSpPr>
        <p:spPr/>
        <p:txBody>
          <a:bodyPr/>
          <a:lstStyle/>
          <a:p>
            <a:fld id="{A9D39160-6622-4657-899B-E48054115A88}" type="slidenum">
              <a:rPr lang="de-DE" smtClean="0"/>
              <a:t>22</a:t>
            </a:fld>
            <a:endParaRPr lang="de-DE"/>
          </a:p>
        </p:txBody>
      </p:sp>
    </p:spTree>
    <p:extLst>
      <p:ext uri="{BB962C8B-B14F-4D97-AF65-F5344CB8AC3E}">
        <p14:creationId xmlns:p14="http://schemas.microsoft.com/office/powerpoint/2010/main" val="1438177817"/>
      </p:ext>
    </p:extLst>
  </p:cSld>
  <p:clrMapOvr>
    <a:masterClrMapping/>
  </p:clrMapOvr>
  <p:transition>
    <p:strips dir="ru"/>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To</a:t>
            </a:r>
            <a:r>
              <a:rPr lang="de-DE" dirty="0"/>
              <a:t>-do-Liste KW31</a:t>
            </a:r>
          </a:p>
        </p:txBody>
      </p:sp>
      <p:sp>
        <p:nvSpPr>
          <p:cNvPr id="3" name="Inhaltsplatzhalter 2"/>
          <p:cNvSpPr>
            <a:spLocks noGrp="1"/>
          </p:cNvSpPr>
          <p:nvPr>
            <p:ph idx="1"/>
          </p:nvPr>
        </p:nvSpPr>
        <p:spPr/>
        <p:txBody>
          <a:bodyPr/>
          <a:lstStyle/>
          <a:p>
            <a:r>
              <a:rPr lang="de-DE" dirty="0"/>
              <a:t>Exportieren von </a:t>
            </a:r>
            <a:r>
              <a:rPr lang="de-DE" dirty="0" err="1"/>
              <a:t>kin</a:t>
            </a:r>
            <a:r>
              <a:rPr lang="de-DE" dirty="0"/>
              <a:t>. Verhalten</a:t>
            </a:r>
          </a:p>
          <a:p>
            <a:r>
              <a:rPr lang="de-DE" dirty="0"/>
              <a:t>Aufbau der Struktur von einem Template</a:t>
            </a:r>
          </a:p>
          <a:p>
            <a:r>
              <a:rPr lang="de-DE" dirty="0"/>
              <a:t>Exemplarisches Beispiel der Kinematik; Testen ihre Grenze und Wiedergabe anhand 3 kleines Beispiel von 3 Fällen</a:t>
            </a:r>
          </a:p>
          <a:p>
            <a:r>
              <a:rPr lang="de-DE" dirty="0"/>
              <a:t>Herausfinden der versch. Variante der Greifer. Darstellung des Austauschs der Finger, und der Einfluss auf die Kinematik</a:t>
            </a:r>
          </a:p>
          <a:p>
            <a:r>
              <a:rPr lang="de-DE" dirty="0"/>
              <a:t>Exportieren und Importieren der Teile mit Kinematik über Teamcenter und überprüfen die Veränderung an dem Modell</a:t>
            </a:r>
          </a:p>
          <a:p>
            <a:r>
              <a:rPr lang="de-DE" dirty="0"/>
              <a:t>Verbesserung der Dokumentation</a:t>
            </a:r>
          </a:p>
          <a:p>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23</a:t>
            </a:fld>
            <a:endParaRPr lang="de-DE"/>
          </a:p>
        </p:txBody>
      </p:sp>
    </p:spTree>
    <p:extLst>
      <p:ext uri="{BB962C8B-B14F-4D97-AF65-F5344CB8AC3E}">
        <p14:creationId xmlns:p14="http://schemas.microsoft.com/office/powerpoint/2010/main" val="3581787223"/>
      </p:ext>
    </p:extLst>
  </p:cSld>
  <p:clrMapOvr>
    <a:masterClrMapping/>
  </p:clrMapOvr>
  <p:transition>
    <p:strips dir="ru"/>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To</a:t>
            </a:r>
            <a:r>
              <a:rPr lang="de-DE" dirty="0"/>
              <a:t>-do-Liste KW32</a:t>
            </a:r>
          </a:p>
        </p:txBody>
      </p:sp>
      <p:sp>
        <p:nvSpPr>
          <p:cNvPr id="3" name="Inhaltsplatzhalter 2"/>
          <p:cNvSpPr>
            <a:spLocks noGrp="1"/>
          </p:cNvSpPr>
          <p:nvPr>
            <p:ph idx="1"/>
          </p:nvPr>
        </p:nvSpPr>
        <p:spPr/>
        <p:txBody>
          <a:bodyPr/>
          <a:lstStyle/>
          <a:p>
            <a:r>
              <a:rPr lang="de-DE" dirty="0"/>
              <a:t>Einarbeitung in Datenbanksystem und Versorgung der Bibliothek</a:t>
            </a:r>
          </a:p>
          <a:p>
            <a:r>
              <a:rPr lang="de-DE" dirty="0"/>
              <a:t>Verständnis über Baugruppenstruktur in Teamcenter</a:t>
            </a:r>
          </a:p>
          <a:p>
            <a:r>
              <a:rPr lang="de-DE" dirty="0"/>
              <a:t>Begrenzung des </a:t>
            </a:r>
            <a:r>
              <a:rPr lang="de-DE" dirty="0" err="1"/>
              <a:t>Verfahrweges</a:t>
            </a:r>
            <a:r>
              <a:rPr lang="de-DE" dirty="0"/>
              <a:t> – Besprechung der Vorgehensweise</a:t>
            </a:r>
          </a:p>
          <a:p>
            <a:pPr lvl="1"/>
            <a:r>
              <a:rPr lang="de-DE" dirty="0"/>
              <a:t>Mit Laufzeitparameter?</a:t>
            </a:r>
          </a:p>
          <a:p>
            <a:pPr lvl="1"/>
            <a:r>
              <a:rPr lang="de-DE" dirty="0"/>
              <a:t>Mit Signaladapter?</a:t>
            </a:r>
          </a:p>
          <a:p>
            <a:r>
              <a:rPr lang="de-DE" dirty="0"/>
              <a:t>Platzierung der Bauteile – Präsentation des aktuellen </a:t>
            </a:r>
            <a:r>
              <a:rPr lang="de-DE" dirty="0" err="1"/>
              <a:t>Kenntnisses</a:t>
            </a:r>
            <a:r>
              <a:rPr lang="de-DE" dirty="0"/>
              <a:t> und Besprechung über die Vorgehensweise</a:t>
            </a:r>
          </a:p>
          <a:p>
            <a:r>
              <a:rPr lang="de-DE" dirty="0"/>
              <a:t>Verbesserung der Dokumentation</a:t>
            </a:r>
          </a:p>
          <a:p>
            <a:r>
              <a:rPr lang="de-DE" dirty="0"/>
              <a:t>Nachverfolgung der AEP von Herr </a:t>
            </a:r>
            <a:r>
              <a:rPr lang="de-DE" dirty="0" err="1"/>
              <a:t>Ehmer</a:t>
            </a:r>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24</a:t>
            </a:fld>
            <a:endParaRPr lang="de-DE"/>
          </a:p>
        </p:txBody>
      </p:sp>
    </p:spTree>
    <p:extLst>
      <p:ext uri="{BB962C8B-B14F-4D97-AF65-F5344CB8AC3E}">
        <p14:creationId xmlns:p14="http://schemas.microsoft.com/office/powerpoint/2010/main" val="2520336579"/>
      </p:ext>
    </p:extLst>
  </p:cSld>
  <p:clrMapOvr>
    <a:masterClrMapping/>
  </p:clrMapOvr>
  <p:transition>
    <p:strips dir="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Eigennotizen</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2380711040"/>
      </p:ext>
    </p:extLst>
  </p:cSld>
  <p:clrMapOvr>
    <a:masterClrMapping/>
  </p:clrMapOvr>
  <p:transition>
    <p:strips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Vorbereitung des Modells</a:t>
            </a:r>
          </a:p>
        </p:txBody>
      </p:sp>
      <p:sp>
        <p:nvSpPr>
          <p:cNvPr id="3" name="Inhaltsplatzhalter 2"/>
          <p:cNvSpPr>
            <a:spLocks noGrp="1"/>
          </p:cNvSpPr>
          <p:nvPr>
            <p:ph idx="1"/>
          </p:nvPr>
        </p:nvSpPr>
        <p:spPr/>
        <p:txBody>
          <a:bodyPr/>
          <a:lstStyle/>
          <a:p>
            <a:r>
              <a:rPr lang="de-DE" dirty="0"/>
              <a:t>Unnötige Teile ausgeblendet</a:t>
            </a:r>
          </a:p>
          <a:p>
            <a:r>
              <a:rPr lang="de-DE" dirty="0"/>
              <a:t>In der Einstellung </a:t>
            </a:r>
            <a:r>
              <a:rPr lang="de-DE" i="1" dirty="0"/>
              <a:t>Ansicht &gt; Visualisierung &gt; Voreinstellung </a:t>
            </a:r>
            <a:r>
              <a:rPr lang="de-DE" dirty="0"/>
              <a:t> unter der Leiste </a:t>
            </a:r>
            <a:r>
              <a:rPr lang="de-DE" i="1" dirty="0"/>
              <a:t>Visuell</a:t>
            </a:r>
            <a:r>
              <a:rPr lang="de-DE" dirty="0"/>
              <a:t> wird </a:t>
            </a:r>
            <a:r>
              <a:rPr lang="de-DE" i="1" dirty="0"/>
              <a:t>Licht von zwei Seiten</a:t>
            </a:r>
            <a:r>
              <a:rPr lang="de-DE" dirty="0"/>
              <a:t> ausgeschaltet</a:t>
            </a:r>
          </a:p>
          <a:p>
            <a:r>
              <a:rPr lang="de-DE" dirty="0"/>
              <a:t>Kurventoleranz (bei „Linie“)</a:t>
            </a:r>
          </a:p>
          <a:p>
            <a:pPr lvl="1"/>
            <a:r>
              <a:rPr lang="de-DE" dirty="0"/>
              <a:t>Anfangswert: 	0.0050</a:t>
            </a:r>
          </a:p>
          <a:p>
            <a:pPr lvl="1"/>
            <a:r>
              <a:rPr lang="de-DE" dirty="0"/>
              <a:t>Neuwert:	1.0000</a:t>
            </a:r>
          </a:p>
          <a:p>
            <a:r>
              <a:rPr lang="de-DE" dirty="0"/>
              <a:t>Auflösung in „Facettenbildung“ auf „grob“ eingestellt</a:t>
            </a:r>
          </a:p>
          <a:p>
            <a:pPr lvl="1"/>
            <a:r>
              <a:rPr lang="de-DE" dirty="0"/>
              <a:t>Auflösungstoleranzwerte bei „Kante“ und „Fläche“ auf 0.5000 eingestellt (von 0.0100)</a:t>
            </a:r>
          </a:p>
          <a:p>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26</a:t>
            </a:fld>
            <a:endParaRPr lang="de-DE"/>
          </a:p>
        </p:txBody>
      </p:sp>
    </p:spTree>
    <p:extLst>
      <p:ext uri="{BB962C8B-B14F-4D97-AF65-F5344CB8AC3E}">
        <p14:creationId xmlns:p14="http://schemas.microsoft.com/office/powerpoint/2010/main" val="1594596178"/>
      </p:ext>
    </p:extLst>
  </p:cSld>
  <p:clrMapOvr>
    <a:masterClrMapping/>
  </p:clrMapOvr>
  <p:transition>
    <p:strips dir="ru"/>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Fragen</a:t>
            </a:r>
          </a:p>
        </p:txBody>
      </p:sp>
      <p:sp>
        <p:nvSpPr>
          <p:cNvPr id="3" name="Inhaltsplatzhalter 2"/>
          <p:cNvSpPr>
            <a:spLocks noGrp="1"/>
          </p:cNvSpPr>
          <p:nvPr>
            <p:ph idx="1"/>
          </p:nvPr>
        </p:nvSpPr>
        <p:spPr/>
        <p:txBody>
          <a:bodyPr/>
          <a:lstStyle/>
          <a:p>
            <a:r>
              <a:rPr lang="de-DE" dirty="0"/>
              <a:t>ID von Teilen und Starrkörper?</a:t>
            </a:r>
          </a:p>
          <a:p>
            <a:r>
              <a:rPr lang="de-DE" dirty="0"/>
              <a:t>Objekt-Zuweisung zwischen kinematischen Elementen und Teilen/Baugruppen (Fragen an Herr Braun)</a:t>
            </a:r>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27</a:t>
            </a:fld>
            <a:endParaRPr lang="de-DE"/>
          </a:p>
        </p:txBody>
      </p:sp>
    </p:spTree>
    <p:extLst>
      <p:ext uri="{BB962C8B-B14F-4D97-AF65-F5344CB8AC3E}">
        <p14:creationId xmlns:p14="http://schemas.microsoft.com/office/powerpoint/2010/main" val="1151391165"/>
      </p:ext>
    </p:extLst>
  </p:cSld>
  <p:clrMapOvr>
    <a:masterClrMapping/>
  </p:clrMapOvr>
  <p:transition>
    <p:strips dir="ru"/>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Kinematisierung</a:t>
            </a:r>
            <a:r>
              <a:rPr lang="de-DE" dirty="0"/>
              <a:t> des Modells</a:t>
            </a:r>
          </a:p>
        </p:txBody>
      </p:sp>
      <p:sp>
        <p:nvSpPr>
          <p:cNvPr id="3" name="Inhaltsplatzhalter 2"/>
          <p:cNvSpPr>
            <a:spLocks noGrp="1"/>
          </p:cNvSpPr>
          <p:nvPr>
            <p:ph idx="1"/>
          </p:nvPr>
        </p:nvSpPr>
        <p:spPr>
          <a:xfrm>
            <a:off x="457200" y="1239480"/>
            <a:ext cx="8229600" cy="4525963"/>
          </a:xfrm>
        </p:spPr>
        <p:txBody>
          <a:bodyPr/>
          <a:lstStyle/>
          <a:p>
            <a:r>
              <a:rPr lang="de-DE" dirty="0"/>
              <a:t>In welcher Baugruppe bzw. Teil sich der Physik befindet, wird vom Benutzer selbst definiert. Erfolgt durch die Definition von den übergeordneten Komponenten in den jeweiligen Physik-Elementen</a:t>
            </a:r>
          </a:p>
          <a:p>
            <a:endParaRPr lang="de-DE" dirty="0"/>
          </a:p>
          <a:p>
            <a:endParaRPr lang="de-DE" dirty="0"/>
          </a:p>
        </p:txBody>
      </p:sp>
      <p:pic>
        <p:nvPicPr>
          <p:cNvPr id="4" name="Grafik 3"/>
          <p:cNvPicPr>
            <a:picLocks noChangeAspect="1"/>
          </p:cNvPicPr>
          <p:nvPr/>
        </p:nvPicPr>
        <p:blipFill>
          <a:blip r:embed="rId2"/>
          <a:stretch>
            <a:fillRect/>
          </a:stretch>
        </p:blipFill>
        <p:spPr>
          <a:xfrm>
            <a:off x="910205" y="2038525"/>
            <a:ext cx="7609730" cy="4280473"/>
          </a:xfrm>
          <a:prstGeom prst="rect">
            <a:avLst/>
          </a:prstGeom>
        </p:spPr>
      </p:pic>
      <p:sp>
        <p:nvSpPr>
          <p:cNvPr id="5" name="Ellipse 4"/>
          <p:cNvSpPr/>
          <p:nvPr/>
        </p:nvSpPr>
        <p:spPr>
          <a:xfrm>
            <a:off x="2333535" y="2667699"/>
            <a:ext cx="1370198" cy="1031846"/>
          </a:xfrm>
          <a:prstGeom prst="ellipse">
            <a:avLst/>
          </a:prstGeom>
          <a:no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6" name="Foliennummernplatzhalter 5"/>
          <p:cNvSpPr>
            <a:spLocks noGrp="1"/>
          </p:cNvSpPr>
          <p:nvPr>
            <p:ph type="sldNum" sz="quarter" idx="10"/>
          </p:nvPr>
        </p:nvSpPr>
        <p:spPr/>
        <p:txBody>
          <a:bodyPr/>
          <a:lstStyle/>
          <a:p>
            <a:fld id="{A9D39160-6622-4657-899B-E48054115A88}" type="slidenum">
              <a:rPr lang="de-DE" smtClean="0"/>
              <a:t>28</a:t>
            </a:fld>
            <a:endParaRPr lang="de-DE"/>
          </a:p>
        </p:txBody>
      </p:sp>
    </p:spTree>
    <p:extLst>
      <p:ext uri="{BB962C8B-B14F-4D97-AF65-F5344CB8AC3E}">
        <p14:creationId xmlns:p14="http://schemas.microsoft.com/office/powerpoint/2010/main" val="3570350864"/>
      </p:ext>
    </p:extLst>
  </p:cSld>
  <p:clrMapOvr>
    <a:masterClrMapping/>
  </p:clrMapOvr>
  <p:transition>
    <p:strips dir="ru"/>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Eigenes Konzept</a:t>
            </a:r>
          </a:p>
        </p:txBody>
      </p:sp>
      <p:sp>
        <p:nvSpPr>
          <p:cNvPr id="4" name="Rechteck 3"/>
          <p:cNvSpPr/>
          <p:nvPr/>
        </p:nvSpPr>
        <p:spPr>
          <a:xfrm>
            <a:off x="3337416" y="2080470"/>
            <a:ext cx="2777332" cy="120801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de-DE" sz="2000" dirty="0"/>
              <a:t>Dateien in</a:t>
            </a:r>
            <a:br>
              <a:rPr lang="de-DE" sz="2000" dirty="0"/>
            </a:br>
            <a:r>
              <a:rPr lang="de-DE" sz="2000" dirty="0"/>
              <a:t>.</a:t>
            </a:r>
            <a:r>
              <a:rPr lang="de-DE" sz="2000" dirty="0" err="1"/>
              <a:t>prt</a:t>
            </a:r>
            <a:r>
              <a:rPr lang="de-DE" sz="2000" dirty="0"/>
              <a:t> Modell in NX10</a:t>
            </a:r>
            <a:br>
              <a:rPr lang="de-DE" sz="2000" dirty="0"/>
            </a:br>
            <a:r>
              <a:rPr lang="de-DE" sz="2000" dirty="0"/>
              <a:t>mit MCD </a:t>
            </a:r>
            <a:r>
              <a:rPr lang="de-DE" sz="2000" dirty="0" err="1"/>
              <a:t>kinematisiert</a:t>
            </a:r>
            <a:endParaRPr lang="de-DE" sz="2000" dirty="0"/>
          </a:p>
        </p:txBody>
      </p:sp>
      <p:cxnSp>
        <p:nvCxnSpPr>
          <p:cNvPr id="6" name="Gerader Verbinder 5"/>
          <p:cNvCxnSpPr/>
          <p:nvPr/>
        </p:nvCxnSpPr>
        <p:spPr bwMode="auto">
          <a:xfrm flipH="1">
            <a:off x="2214694" y="3288485"/>
            <a:ext cx="1694576" cy="679508"/>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7" name="Rechteck 6"/>
          <p:cNvSpPr/>
          <p:nvPr/>
        </p:nvSpPr>
        <p:spPr>
          <a:xfrm>
            <a:off x="837498" y="3967993"/>
            <a:ext cx="1963149" cy="981512"/>
          </a:xfrm>
          <a:prstGeom prst="rect">
            <a:avLst/>
          </a:prstGeom>
          <a:ln/>
        </p:spPr>
        <p:style>
          <a:lnRef idx="2">
            <a:schemeClr val="accent1"/>
          </a:lnRef>
          <a:fillRef idx="1">
            <a:schemeClr val="lt1"/>
          </a:fillRef>
          <a:effectRef idx="0">
            <a:schemeClr val="accent1"/>
          </a:effectRef>
          <a:fontRef idx="minor">
            <a:schemeClr val="dk1"/>
          </a:fontRef>
        </p:style>
        <p:txBody>
          <a:bodyPr wrap="none" rtlCol="0" anchor="ctr">
            <a:noAutofit/>
          </a:bodyPr>
          <a:lstStyle/>
          <a:p>
            <a:pPr algn="ctr"/>
            <a:r>
              <a:rPr lang="de-DE" sz="2000" dirty="0"/>
              <a:t>Baugruppen</a:t>
            </a:r>
            <a:br>
              <a:rPr lang="de-DE" sz="2000" dirty="0"/>
            </a:br>
            <a:r>
              <a:rPr lang="de-DE" sz="2000" dirty="0"/>
              <a:t>mit Teilen</a:t>
            </a:r>
          </a:p>
        </p:txBody>
      </p:sp>
      <p:cxnSp>
        <p:nvCxnSpPr>
          <p:cNvPr id="8" name="Gerader Verbinder 7"/>
          <p:cNvCxnSpPr>
            <a:endCxn id="10" idx="0"/>
          </p:cNvCxnSpPr>
          <p:nvPr/>
        </p:nvCxnSpPr>
        <p:spPr bwMode="auto">
          <a:xfrm flipH="1">
            <a:off x="3753723" y="3288485"/>
            <a:ext cx="676364" cy="679508"/>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10" name="Rechteck 9"/>
          <p:cNvSpPr/>
          <p:nvPr/>
        </p:nvSpPr>
        <p:spPr>
          <a:xfrm>
            <a:off x="2969002" y="3967993"/>
            <a:ext cx="1569442" cy="981512"/>
          </a:xfrm>
          <a:prstGeom prst="rect">
            <a:avLst/>
          </a:prstGeom>
          <a:ln/>
        </p:spPr>
        <p:style>
          <a:lnRef idx="2">
            <a:schemeClr val="accent1"/>
          </a:lnRef>
          <a:fillRef idx="1">
            <a:schemeClr val="lt1"/>
          </a:fillRef>
          <a:effectRef idx="0">
            <a:schemeClr val="accent1"/>
          </a:effectRef>
          <a:fontRef idx="minor">
            <a:schemeClr val="dk1"/>
          </a:fontRef>
        </p:style>
        <p:txBody>
          <a:bodyPr wrap="none" rtlCol="0" anchor="ctr">
            <a:noAutofit/>
          </a:bodyPr>
          <a:lstStyle/>
          <a:p>
            <a:pPr algn="ctr"/>
            <a:r>
              <a:rPr lang="de-DE" sz="2000" dirty="0"/>
              <a:t>Physik- </a:t>
            </a:r>
            <a:br>
              <a:rPr lang="de-DE" sz="2000" dirty="0"/>
            </a:br>
            <a:r>
              <a:rPr lang="de-DE" sz="2000" dirty="0"/>
              <a:t>Elementen</a:t>
            </a:r>
          </a:p>
        </p:txBody>
      </p:sp>
      <p:cxnSp>
        <p:nvCxnSpPr>
          <p:cNvPr id="11" name="Gerader Verbinder 10"/>
          <p:cNvCxnSpPr>
            <a:endCxn id="13" idx="0"/>
          </p:cNvCxnSpPr>
          <p:nvPr/>
        </p:nvCxnSpPr>
        <p:spPr bwMode="auto">
          <a:xfrm>
            <a:off x="5035494" y="3288485"/>
            <a:ext cx="420368" cy="679508"/>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13" name="Rechteck 12"/>
          <p:cNvSpPr/>
          <p:nvPr/>
        </p:nvSpPr>
        <p:spPr>
          <a:xfrm>
            <a:off x="4671141" y="3967993"/>
            <a:ext cx="1569442" cy="981512"/>
          </a:xfrm>
          <a:prstGeom prst="rect">
            <a:avLst/>
          </a:prstGeom>
          <a:ln/>
        </p:spPr>
        <p:style>
          <a:lnRef idx="2">
            <a:schemeClr val="accent1"/>
          </a:lnRef>
          <a:fillRef idx="1">
            <a:schemeClr val="lt1"/>
          </a:fillRef>
          <a:effectRef idx="0">
            <a:schemeClr val="accent1"/>
          </a:effectRef>
          <a:fontRef idx="minor">
            <a:schemeClr val="dk1"/>
          </a:fontRef>
        </p:style>
        <p:txBody>
          <a:bodyPr wrap="none" rtlCol="0" anchor="ctr">
            <a:noAutofit/>
          </a:bodyPr>
          <a:lstStyle/>
          <a:p>
            <a:pPr algn="ctr"/>
            <a:r>
              <a:rPr lang="de-DE" sz="2000" dirty="0"/>
              <a:t>Operations-</a:t>
            </a:r>
            <a:br>
              <a:rPr lang="de-DE" sz="2000" dirty="0"/>
            </a:br>
            <a:r>
              <a:rPr lang="de-DE" sz="2000" dirty="0" err="1"/>
              <a:t>sequenz</a:t>
            </a:r>
            <a:endParaRPr lang="de-DE" sz="2000" dirty="0"/>
          </a:p>
        </p:txBody>
      </p:sp>
      <p:sp>
        <p:nvSpPr>
          <p:cNvPr id="16" name="Rechteck 15"/>
          <p:cNvSpPr/>
          <p:nvPr/>
        </p:nvSpPr>
        <p:spPr>
          <a:xfrm>
            <a:off x="6373280" y="3967993"/>
            <a:ext cx="1569442" cy="981512"/>
          </a:xfrm>
          <a:prstGeom prst="rect">
            <a:avLst/>
          </a:prstGeom>
          <a:ln/>
        </p:spPr>
        <p:style>
          <a:lnRef idx="2">
            <a:schemeClr val="accent1"/>
          </a:lnRef>
          <a:fillRef idx="1">
            <a:schemeClr val="lt1"/>
          </a:fillRef>
          <a:effectRef idx="0">
            <a:schemeClr val="accent1"/>
          </a:effectRef>
          <a:fontRef idx="minor">
            <a:schemeClr val="dk1"/>
          </a:fontRef>
        </p:style>
        <p:txBody>
          <a:bodyPr wrap="none" rtlCol="0" anchor="ctr">
            <a:noAutofit/>
          </a:bodyPr>
          <a:lstStyle/>
          <a:p>
            <a:pPr algn="ctr"/>
            <a:r>
              <a:rPr lang="de-DE" sz="2000" dirty="0"/>
              <a:t>Zwangs-</a:t>
            </a:r>
            <a:br>
              <a:rPr lang="de-DE" sz="2000" dirty="0"/>
            </a:br>
            <a:r>
              <a:rPr lang="de-DE" sz="2000" dirty="0" err="1"/>
              <a:t>bedingung</a:t>
            </a:r>
            <a:endParaRPr lang="de-DE" sz="2000" dirty="0"/>
          </a:p>
        </p:txBody>
      </p:sp>
      <p:cxnSp>
        <p:nvCxnSpPr>
          <p:cNvPr id="18" name="Gerader Verbinder 17"/>
          <p:cNvCxnSpPr>
            <a:endCxn id="16" idx="0"/>
          </p:cNvCxnSpPr>
          <p:nvPr/>
        </p:nvCxnSpPr>
        <p:spPr bwMode="auto">
          <a:xfrm>
            <a:off x="5552809" y="3288485"/>
            <a:ext cx="1605192" cy="679508"/>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3" name="Foliennummernplatzhalter 2"/>
          <p:cNvSpPr>
            <a:spLocks noGrp="1"/>
          </p:cNvSpPr>
          <p:nvPr>
            <p:ph type="sldNum" sz="quarter" idx="10"/>
          </p:nvPr>
        </p:nvSpPr>
        <p:spPr/>
        <p:txBody>
          <a:bodyPr/>
          <a:lstStyle/>
          <a:p>
            <a:fld id="{A9D39160-6622-4657-899B-E48054115A88}" type="slidenum">
              <a:rPr lang="de-DE" smtClean="0"/>
              <a:t>29</a:t>
            </a:fld>
            <a:endParaRPr lang="de-DE"/>
          </a:p>
        </p:txBody>
      </p:sp>
    </p:spTree>
    <p:extLst>
      <p:ext uri="{BB962C8B-B14F-4D97-AF65-F5344CB8AC3E}">
        <p14:creationId xmlns:p14="http://schemas.microsoft.com/office/powerpoint/2010/main" val="134380239"/>
      </p:ext>
    </p:extLst>
  </p:cSld>
  <p:clrMapOvr>
    <a:masterClrMapping/>
  </p:clrMapOvr>
  <p:transition>
    <p:strips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Testfälle Ergebnisse</a:t>
            </a:r>
          </a:p>
        </p:txBody>
      </p:sp>
      <p:sp>
        <p:nvSpPr>
          <p:cNvPr id="3" name="Foliennummernplatzhalter 2"/>
          <p:cNvSpPr>
            <a:spLocks noGrp="1"/>
          </p:cNvSpPr>
          <p:nvPr>
            <p:ph type="sldNum" sz="quarter" idx="10"/>
          </p:nvPr>
        </p:nvSpPr>
        <p:spPr/>
        <p:txBody>
          <a:bodyPr/>
          <a:lstStyle/>
          <a:p>
            <a:fld id="{A9D39160-6622-4657-899B-E48054115A88}" type="slidenum">
              <a:rPr lang="de-DE" smtClean="0"/>
              <a:t>3</a:t>
            </a:fld>
            <a:endParaRPr lang="de-DE"/>
          </a:p>
        </p:txBody>
      </p:sp>
      <p:sp>
        <p:nvSpPr>
          <p:cNvPr id="5" name="Textfeld 4"/>
          <p:cNvSpPr txBox="1"/>
          <p:nvPr/>
        </p:nvSpPr>
        <p:spPr>
          <a:xfrm>
            <a:off x="233266" y="2043899"/>
            <a:ext cx="1106393" cy="338554"/>
          </a:xfrm>
          <a:prstGeom prst="rect">
            <a:avLst/>
          </a:prstGeom>
          <a:noFill/>
        </p:spPr>
        <p:txBody>
          <a:bodyPr wrap="none" rtlCol="0">
            <a:spAutoFit/>
          </a:bodyPr>
          <a:lstStyle/>
          <a:p>
            <a:pPr algn="l">
              <a:spcBef>
                <a:spcPts val="0"/>
              </a:spcBef>
            </a:pPr>
            <a:r>
              <a:rPr lang="de-DE" sz="1600" b="1" dirty="0">
                <a:solidFill>
                  <a:schemeClr val="tx1"/>
                </a:solidFill>
                <a:latin typeface="+mn-lt"/>
              </a:rPr>
              <a:t>Einbauen</a:t>
            </a:r>
          </a:p>
        </p:txBody>
      </p:sp>
      <p:sp>
        <p:nvSpPr>
          <p:cNvPr id="6" name="Rechteck 5"/>
          <p:cNvSpPr/>
          <p:nvPr/>
        </p:nvSpPr>
        <p:spPr>
          <a:xfrm>
            <a:off x="643975" y="3259760"/>
            <a:ext cx="688063"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sp>
        <p:nvSpPr>
          <p:cNvPr id="7" name="Rechteck 6"/>
          <p:cNvSpPr/>
          <p:nvPr/>
        </p:nvSpPr>
        <p:spPr>
          <a:xfrm>
            <a:off x="1246507" y="4219533"/>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cxnSp>
        <p:nvCxnSpPr>
          <p:cNvPr id="16" name="Gewinkelter Verbinder 15"/>
          <p:cNvCxnSpPr>
            <a:stCxn id="6" idx="2"/>
            <a:endCxn id="7" idx="1"/>
          </p:cNvCxnSpPr>
          <p:nvPr/>
        </p:nvCxnSpPr>
        <p:spPr bwMode="auto">
          <a:xfrm rot="16200000" flipH="1">
            <a:off x="748344" y="3924935"/>
            <a:ext cx="737827" cy="25850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38" name="Rechteck 37"/>
          <p:cNvSpPr/>
          <p:nvPr/>
        </p:nvSpPr>
        <p:spPr>
          <a:xfrm>
            <a:off x="1683270" y="4826726"/>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cxnSp>
        <p:nvCxnSpPr>
          <p:cNvPr id="39" name="Gewinkelter Verbinder 38"/>
          <p:cNvCxnSpPr>
            <a:stCxn id="7" idx="2"/>
            <a:endCxn id="38" idx="1"/>
          </p:cNvCxnSpPr>
          <p:nvPr/>
        </p:nvCxnSpPr>
        <p:spPr bwMode="auto">
          <a:xfrm rot="16200000" flipH="1">
            <a:off x="1444144" y="4791166"/>
            <a:ext cx="403628" cy="7462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54" name="Rechteck 53"/>
          <p:cNvSpPr/>
          <p:nvPr/>
        </p:nvSpPr>
        <p:spPr>
          <a:xfrm>
            <a:off x="1683269" y="540759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cxnSp>
        <p:nvCxnSpPr>
          <p:cNvPr id="55" name="Gewinkelter Verbinder 54"/>
          <p:cNvCxnSpPr>
            <a:stCxn id="7" idx="2"/>
            <a:endCxn id="54" idx="1"/>
          </p:cNvCxnSpPr>
          <p:nvPr/>
        </p:nvCxnSpPr>
        <p:spPr bwMode="auto">
          <a:xfrm rot="16200000" flipH="1">
            <a:off x="1153711" y="5081598"/>
            <a:ext cx="984492" cy="74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96" name="Rechteck 95"/>
          <p:cNvSpPr/>
          <p:nvPr/>
        </p:nvSpPr>
        <p:spPr>
          <a:xfrm>
            <a:off x="2146005" y="2133505"/>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3</a:t>
            </a:r>
          </a:p>
        </p:txBody>
      </p:sp>
      <p:sp>
        <p:nvSpPr>
          <p:cNvPr id="101" name="Rechteck 100"/>
          <p:cNvSpPr/>
          <p:nvPr/>
        </p:nvSpPr>
        <p:spPr>
          <a:xfrm>
            <a:off x="2644643" y="266019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cxnSp>
        <p:nvCxnSpPr>
          <p:cNvPr id="102" name="Gewinkelter Verbinder 101"/>
          <p:cNvCxnSpPr>
            <a:stCxn id="96" idx="2"/>
            <a:endCxn id="101" idx="1"/>
          </p:cNvCxnSpPr>
          <p:nvPr/>
        </p:nvCxnSpPr>
        <p:spPr bwMode="auto">
          <a:xfrm rot="16200000" flipH="1">
            <a:off x="2414831" y="2633948"/>
            <a:ext cx="323124" cy="13649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11" name="Rechteck 110"/>
          <p:cNvSpPr/>
          <p:nvPr/>
        </p:nvSpPr>
        <p:spPr>
          <a:xfrm>
            <a:off x="2644642" y="3241058"/>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cxnSp>
        <p:nvCxnSpPr>
          <p:cNvPr id="112" name="Gewinkelter Verbinder 111"/>
          <p:cNvCxnSpPr>
            <a:stCxn id="96" idx="2"/>
            <a:endCxn id="111" idx="1"/>
          </p:cNvCxnSpPr>
          <p:nvPr/>
        </p:nvCxnSpPr>
        <p:spPr bwMode="auto">
          <a:xfrm rot="16200000" flipH="1">
            <a:off x="2124399" y="2924381"/>
            <a:ext cx="903988" cy="136498"/>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77" name="Rechteck 76"/>
          <p:cNvSpPr/>
          <p:nvPr/>
        </p:nvSpPr>
        <p:spPr>
          <a:xfrm>
            <a:off x="2294737" y="4219532"/>
            <a:ext cx="1074182"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Kinematik</a:t>
            </a:r>
          </a:p>
        </p:txBody>
      </p:sp>
      <p:cxnSp>
        <p:nvCxnSpPr>
          <p:cNvPr id="78" name="Gerader Verbinder 77"/>
          <p:cNvCxnSpPr>
            <a:stCxn id="7" idx="3"/>
            <a:endCxn id="77" idx="1"/>
          </p:cNvCxnSpPr>
          <p:nvPr/>
        </p:nvCxnSpPr>
        <p:spPr bwMode="auto">
          <a:xfrm flipV="1">
            <a:off x="1970784" y="4423098"/>
            <a:ext cx="323953" cy="1"/>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85" name="Rechteck 84"/>
          <p:cNvSpPr/>
          <p:nvPr/>
        </p:nvSpPr>
        <p:spPr>
          <a:xfrm>
            <a:off x="3232420" y="2133504"/>
            <a:ext cx="1074182"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Kinematik</a:t>
            </a:r>
          </a:p>
        </p:txBody>
      </p:sp>
      <p:cxnSp>
        <p:nvCxnSpPr>
          <p:cNvPr id="86" name="Gerader Verbinder 85"/>
          <p:cNvCxnSpPr>
            <a:stCxn id="96" idx="3"/>
            <a:endCxn id="85" idx="1"/>
          </p:cNvCxnSpPr>
          <p:nvPr/>
        </p:nvCxnSpPr>
        <p:spPr bwMode="auto">
          <a:xfrm flipV="1">
            <a:off x="2870282" y="2337070"/>
            <a:ext cx="362138" cy="1"/>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6" name="Nach oben gekrümmter Pfeil 25"/>
          <p:cNvSpPr/>
          <p:nvPr/>
        </p:nvSpPr>
        <p:spPr>
          <a:xfrm rot="8512220">
            <a:off x="827173" y="2373494"/>
            <a:ext cx="1264164" cy="568753"/>
          </a:xfrm>
          <a:prstGeom prst="curvedUpArrow">
            <a:avLst>
              <a:gd name="adj1" fmla="val 30993"/>
              <a:gd name="adj2" fmla="val 58806"/>
              <a:gd name="adj3" fmla="val 44223"/>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l"/>
            <a:endParaRPr lang="de-DE" sz="1100" dirty="0">
              <a:solidFill>
                <a:schemeClr val="tx1"/>
              </a:solidFill>
            </a:endParaRPr>
          </a:p>
        </p:txBody>
      </p:sp>
      <p:sp>
        <p:nvSpPr>
          <p:cNvPr id="27" name="Pfeil nach rechts 26"/>
          <p:cNvSpPr/>
          <p:nvPr/>
        </p:nvSpPr>
        <p:spPr>
          <a:xfrm>
            <a:off x="3873291" y="3768745"/>
            <a:ext cx="1087714" cy="931178"/>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l"/>
            <a:endParaRPr lang="de-DE" sz="1100" dirty="0"/>
          </a:p>
        </p:txBody>
      </p:sp>
      <p:sp>
        <p:nvSpPr>
          <p:cNvPr id="92" name="Rechteck 91"/>
          <p:cNvSpPr/>
          <p:nvPr/>
        </p:nvSpPr>
        <p:spPr>
          <a:xfrm>
            <a:off x="5452265" y="1612072"/>
            <a:ext cx="688063"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sp>
        <p:nvSpPr>
          <p:cNvPr id="93" name="Rechteck 92"/>
          <p:cNvSpPr/>
          <p:nvPr/>
        </p:nvSpPr>
        <p:spPr>
          <a:xfrm>
            <a:off x="6054797" y="2571845"/>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cxnSp>
        <p:nvCxnSpPr>
          <p:cNvPr id="94" name="Gewinkelter Verbinder 93"/>
          <p:cNvCxnSpPr>
            <a:stCxn id="92" idx="2"/>
            <a:endCxn id="93" idx="1"/>
          </p:cNvCxnSpPr>
          <p:nvPr/>
        </p:nvCxnSpPr>
        <p:spPr bwMode="auto">
          <a:xfrm rot="16200000" flipH="1">
            <a:off x="5556634" y="2277247"/>
            <a:ext cx="737827" cy="25850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95" name="Rechteck 94"/>
          <p:cNvSpPr/>
          <p:nvPr/>
        </p:nvSpPr>
        <p:spPr>
          <a:xfrm>
            <a:off x="6491560" y="3179038"/>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cxnSp>
        <p:nvCxnSpPr>
          <p:cNvPr id="103" name="Gewinkelter Verbinder 102"/>
          <p:cNvCxnSpPr>
            <a:stCxn id="93" idx="2"/>
            <a:endCxn id="95" idx="1"/>
          </p:cNvCxnSpPr>
          <p:nvPr/>
        </p:nvCxnSpPr>
        <p:spPr bwMode="auto">
          <a:xfrm rot="16200000" flipH="1">
            <a:off x="6252434" y="3143478"/>
            <a:ext cx="403628" cy="7462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04" name="Rechteck 103"/>
          <p:cNvSpPr/>
          <p:nvPr/>
        </p:nvSpPr>
        <p:spPr>
          <a:xfrm>
            <a:off x="6491559" y="3759902"/>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cxnSp>
        <p:nvCxnSpPr>
          <p:cNvPr id="105" name="Gewinkelter Verbinder 104"/>
          <p:cNvCxnSpPr>
            <a:stCxn id="93" idx="2"/>
            <a:endCxn id="104" idx="1"/>
          </p:cNvCxnSpPr>
          <p:nvPr/>
        </p:nvCxnSpPr>
        <p:spPr bwMode="auto">
          <a:xfrm rot="16200000" flipH="1">
            <a:off x="5962001" y="3433910"/>
            <a:ext cx="984492" cy="74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06" name="Rechteck 105"/>
          <p:cNvSpPr/>
          <p:nvPr/>
        </p:nvSpPr>
        <p:spPr>
          <a:xfrm>
            <a:off x="7103027" y="2571844"/>
            <a:ext cx="1074182"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Kinematik</a:t>
            </a:r>
          </a:p>
        </p:txBody>
      </p:sp>
      <p:cxnSp>
        <p:nvCxnSpPr>
          <p:cNvPr id="107" name="Gerader Verbinder 106"/>
          <p:cNvCxnSpPr>
            <a:stCxn id="93" idx="3"/>
            <a:endCxn id="106" idx="1"/>
          </p:cNvCxnSpPr>
          <p:nvPr/>
        </p:nvCxnSpPr>
        <p:spPr bwMode="auto">
          <a:xfrm flipV="1">
            <a:off x="6779074" y="2775410"/>
            <a:ext cx="323953" cy="1"/>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08" name="Rechteck 107"/>
          <p:cNvSpPr/>
          <p:nvPr/>
        </p:nvSpPr>
        <p:spPr>
          <a:xfrm>
            <a:off x="6054562" y="4359587"/>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3</a:t>
            </a:r>
          </a:p>
        </p:txBody>
      </p:sp>
      <p:sp>
        <p:nvSpPr>
          <p:cNvPr id="109" name="Rechteck 108"/>
          <p:cNvSpPr/>
          <p:nvPr/>
        </p:nvSpPr>
        <p:spPr>
          <a:xfrm>
            <a:off x="6553200" y="4886276"/>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cxnSp>
        <p:nvCxnSpPr>
          <p:cNvPr id="110" name="Gewinkelter Verbinder 109"/>
          <p:cNvCxnSpPr>
            <a:stCxn id="108" idx="2"/>
            <a:endCxn id="109" idx="1"/>
          </p:cNvCxnSpPr>
          <p:nvPr/>
        </p:nvCxnSpPr>
        <p:spPr bwMode="auto">
          <a:xfrm rot="16200000" flipH="1">
            <a:off x="6323388" y="4860030"/>
            <a:ext cx="323124" cy="13649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16" name="Rechteck 115"/>
          <p:cNvSpPr/>
          <p:nvPr/>
        </p:nvSpPr>
        <p:spPr>
          <a:xfrm>
            <a:off x="6553199" y="546714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cxnSp>
        <p:nvCxnSpPr>
          <p:cNvPr id="120" name="Gewinkelter Verbinder 119"/>
          <p:cNvCxnSpPr>
            <a:stCxn id="108" idx="2"/>
            <a:endCxn id="116" idx="1"/>
          </p:cNvCxnSpPr>
          <p:nvPr/>
        </p:nvCxnSpPr>
        <p:spPr bwMode="auto">
          <a:xfrm rot="16200000" flipH="1">
            <a:off x="6032956" y="5150463"/>
            <a:ext cx="903988" cy="136498"/>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23" name="Rechteck 122"/>
          <p:cNvSpPr/>
          <p:nvPr/>
        </p:nvSpPr>
        <p:spPr>
          <a:xfrm>
            <a:off x="7140977" y="4359586"/>
            <a:ext cx="1074182"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Kinematik</a:t>
            </a:r>
          </a:p>
        </p:txBody>
      </p:sp>
      <p:cxnSp>
        <p:nvCxnSpPr>
          <p:cNvPr id="126" name="Gerader Verbinder 125"/>
          <p:cNvCxnSpPr>
            <a:stCxn id="108" idx="3"/>
            <a:endCxn id="123" idx="1"/>
          </p:cNvCxnSpPr>
          <p:nvPr/>
        </p:nvCxnSpPr>
        <p:spPr bwMode="auto">
          <a:xfrm flipV="1">
            <a:off x="6778839" y="4563152"/>
            <a:ext cx="362138"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9" name="Gewinkelter Verbinder 128"/>
          <p:cNvCxnSpPr>
            <a:stCxn id="92" idx="2"/>
            <a:endCxn id="108" idx="1"/>
          </p:cNvCxnSpPr>
          <p:nvPr/>
        </p:nvCxnSpPr>
        <p:spPr bwMode="auto">
          <a:xfrm rot="16200000" flipH="1">
            <a:off x="4662645" y="3171235"/>
            <a:ext cx="2525569" cy="25826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38" name="Textfeld 137"/>
          <p:cNvSpPr txBox="1"/>
          <p:nvPr/>
        </p:nvSpPr>
        <p:spPr>
          <a:xfrm>
            <a:off x="7277476" y="5920875"/>
            <a:ext cx="1598515" cy="338554"/>
          </a:xfrm>
          <a:prstGeom prst="rect">
            <a:avLst/>
          </a:prstGeom>
          <a:noFill/>
        </p:spPr>
        <p:txBody>
          <a:bodyPr wrap="none" rtlCol="0">
            <a:spAutoFit/>
          </a:bodyPr>
          <a:lstStyle/>
          <a:p>
            <a:pPr algn="l">
              <a:spcBef>
                <a:spcPts val="0"/>
              </a:spcBef>
            </a:pPr>
            <a:r>
              <a:rPr lang="de-DE" sz="1600" dirty="0">
                <a:solidFill>
                  <a:schemeClr val="tx1"/>
                </a:solidFill>
                <a:latin typeface="+mn-lt"/>
              </a:rPr>
              <a:t>BG: Baugruppe</a:t>
            </a:r>
          </a:p>
        </p:txBody>
      </p:sp>
      <p:sp>
        <p:nvSpPr>
          <p:cNvPr id="42" name="Textfeld 41"/>
          <p:cNvSpPr txBox="1"/>
          <p:nvPr/>
        </p:nvSpPr>
        <p:spPr>
          <a:xfrm>
            <a:off x="241303" y="1258432"/>
            <a:ext cx="8832033" cy="338554"/>
          </a:xfrm>
          <a:prstGeom prst="rect">
            <a:avLst/>
          </a:prstGeom>
          <a:noFill/>
        </p:spPr>
        <p:txBody>
          <a:bodyPr wrap="none" rtlCol="0">
            <a:spAutoFit/>
          </a:bodyPr>
          <a:lstStyle/>
          <a:p>
            <a:pPr>
              <a:spcBef>
                <a:spcPts val="0"/>
              </a:spcBef>
            </a:pPr>
            <a:r>
              <a:rPr lang="de-DE" sz="1600" b="1" dirty="0">
                <a:solidFill>
                  <a:schemeClr val="tx1"/>
                </a:solidFill>
                <a:latin typeface="+mn-lt"/>
              </a:rPr>
              <a:t>Testfall 1: </a:t>
            </a:r>
            <a:r>
              <a:rPr lang="de-DE" sz="1600" b="1" dirty="0" err="1">
                <a:solidFill>
                  <a:schemeClr val="tx1"/>
                </a:solidFill>
                <a:latin typeface="+mn-lt"/>
              </a:rPr>
              <a:t>Kinematisierte</a:t>
            </a:r>
            <a:r>
              <a:rPr lang="de-DE" sz="1600" b="1" dirty="0">
                <a:solidFill>
                  <a:schemeClr val="tx1"/>
                </a:solidFill>
                <a:latin typeface="+mn-lt"/>
              </a:rPr>
              <a:t> Baugruppe wird in weitere </a:t>
            </a:r>
            <a:r>
              <a:rPr lang="de-DE" sz="1600" b="1" dirty="0" err="1">
                <a:solidFill>
                  <a:schemeClr val="tx1"/>
                </a:solidFill>
                <a:latin typeface="+mn-lt"/>
              </a:rPr>
              <a:t>kinematisierte</a:t>
            </a:r>
            <a:r>
              <a:rPr lang="de-DE" sz="1600" b="1" dirty="0">
                <a:solidFill>
                  <a:schemeClr val="tx1"/>
                </a:solidFill>
                <a:latin typeface="+mn-lt"/>
              </a:rPr>
              <a:t> Baugruppe eingebaut</a:t>
            </a:r>
          </a:p>
        </p:txBody>
      </p:sp>
    </p:spTree>
    <p:extLst>
      <p:ext uri="{BB962C8B-B14F-4D97-AF65-F5344CB8AC3E}">
        <p14:creationId xmlns:p14="http://schemas.microsoft.com/office/powerpoint/2010/main" val="1488636558"/>
      </p:ext>
    </p:extLst>
  </p:cSld>
  <p:clrMapOvr>
    <a:masterClrMapping/>
  </p:clrMapOvr>
  <p:transition>
    <p:strips dir="ru"/>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Eigennotiz zur </a:t>
            </a:r>
            <a:r>
              <a:rPr lang="de-DE" dirty="0" err="1"/>
              <a:t>Kinematisierung</a:t>
            </a:r>
            <a:r>
              <a:rPr lang="de-DE" dirty="0"/>
              <a:t> des Modells</a:t>
            </a:r>
          </a:p>
        </p:txBody>
      </p:sp>
      <p:sp>
        <p:nvSpPr>
          <p:cNvPr id="3" name="Inhaltsplatzhalter 2"/>
          <p:cNvSpPr>
            <a:spLocks noGrp="1"/>
          </p:cNvSpPr>
          <p:nvPr>
            <p:ph idx="1"/>
          </p:nvPr>
        </p:nvSpPr>
        <p:spPr>
          <a:xfrm>
            <a:off x="457200" y="1507927"/>
            <a:ext cx="8229600" cy="4525963"/>
          </a:xfrm>
        </p:spPr>
        <p:txBody>
          <a:bodyPr/>
          <a:lstStyle/>
          <a:p>
            <a:r>
              <a:rPr lang="de-DE" dirty="0"/>
              <a:t>Der Physik sollte in der Ebene definiert werden, wo es keine Varianz mehr gibt. Spricht, die „Basisbaugruppe“, die man als nicht konfigurierbares Teil verkauft.</a:t>
            </a:r>
          </a:p>
          <a:p>
            <a:r>
              <a:rPr lang="de-DE" dirty="0"/>
              <a:t>Bewegliche Teile und mitbewegende Teile müssen mit Physik versehen werden</a:t>
            </a:r>
          </a:p>
          <a:p>
            <a:r>
              <a:rPr lang="de-DE" dirty="0"/>
              <a:t>Statische Teile wird undefiniert gelassen</a:t>
            </a:r>
          </a:p>
          <a:p>
            <a:r>
              <a:rPr lang="de-DE" dirty="0"/>
              <a:t>Grundsatz für Physik-Element: So wenig wie möglich, so viel wie nötig</a:t>
            </a:r>
          </a:p>
          <a:p>
            <a:r>
              <a:rPr lang="de-DE" dirty="0">
                <a:solidFill>
                  <a:srgbClr val="FF0000"/>
                </a:solidFill>
              </a:rPr>
              <a:t>Mit </a:t>
            </a:r>
            <a:r>
              <a:rPr lang="de-DE" dirty="0" err="1">
                <a:solidFill>
                  <a:srgbClr val="FF0000"/>
                </a:solidFill>
              </a:rPr>
              <a:t>Step</a:t>
            </a:r>
            <a:r>
              <a:rPr lang="de-DE" dirty="0">
                <a:solidFill>
                  <a:srgbClr val="FF0000"/>
                </a:solidFill>
              </a:rPr>
              <a:t>-Datei-Exportieren kann man Kinematik nicht exportieren</a:t>
            </a:r>
          </a:p>
          <a:p>
            <a:r>
              <a:rPr lang="de-DE" dirty="0">
                <a:solidFill>
                  <a:srgbClr val="FF0000"/>
                </a:solidFill>
              </a:rPr>
              <a:t>Templates Erzeugung mit Einstellung aus UGII-Ordner &gt;&gt; Templates</a:t>
            </a:r>
          </a:p>
          <a:p>
            <a:r>
              <a:rPr lang="de-DE" dirty="0"/>
              <a:t>Keine Starre Körper Definition im einzeln Teil!!</a:t>
            </a:r>
          </a:p>
          <a:p>
            <a:r>
              <a:rPr lang="de-DE" dirty="0"/>
              <a:t>Modellierung könnte in 3 Phasen unterteilt werden:</a:t>
            </a:r>
          </a:p>
          <a:p>
            <a:pPr lvl="1"/>
            <a:r>
              <a:rPr lang="de-DE" dirty="0"/>
              <a:t>Mechanik		-	Körper, Bewegungen und Gelenke</a:t>
            </a:r>
          </a:p>
          <a:p>
            <a:pPr lvl="1"/>
            <a:r>
              <a:rPr lang="de-DE" dirty="0"/>
              <a:t>Elektrik		-	Signale (Ein- und Ausgaben), Antriebe</a:t>
            </a:r>
          </a:p>
          <a:p>
            <a:pPr lvl="1"/>
            <a:r>
              <a:rPr lang="de-DE" dirty="0"/>
              <a:t>Automatisierung	-	Operationen, OPC-Tags Zuweisung</a:t>
            </a:r>
          </a:p>
          <a:p>
            <a:r>
              <a:rPr lang="de-DE" dirty="0"/>
              <a:t>Vormodellierung in Templates je nach </a:t>
            </a:r>
            <a:r>
              <a:rPr lang="de-DE" dirty="0" err="1"/>
              <a:t>Use</a:t>
            </a:r>
            <a:r>
              <a:rPr lang="de-DE" dirty="0"/>
              <a:t>-Case oder Produktbezogen?</a:t>
            </a:r>
          </a:p>
          <a:p>
            <a:r>
              <a:rPr lang="de-DE" dirty="0">
                <a:solidFill>
                  <a:srgbClr val="FF0000"/>
                </a:solidFill>
              </a:rPr>
              <a:t>Vormodellierung in Templates tendiert bei mechanischem Teil, da mechanische Funktionen in vielen Fällen schon definiert wurden, wenn es CAD-Daten gibt. </a:t>
            </a:r>
          </a:p>
          <a:p>
            <a:pPr marL="0" indent="0">
              <a:buNone/>
            </a:pPr>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30</a:t>
            </a:fld>
            <a:endParaRPr lang="de-DE"/>
          </a:p>
        </p:txBody>
      </p:sp>
    </p:spTree>
    <p:extLst>
      <p:ext uri="{BB962C8B-B14F-4D97-AF65-F5344CB8AC3E}">
        <p14:creationId xmlns:p14="http://schemas.microsoft.com/office/powerpoint/2010/main" val="3592581611"/>
      </p:ext>
    </p:extLst>
  </p:cSld>
  <p:clrMapOvr>
    <a:masterClrMapping/>
  </p:clrMapOvr>
  <p:transition>
    <p:strips dir="ru"/>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Eigennotiz</a:t>
            </a:r>
          </a:p>
        </p:txBody>
      </p:sp>
      <p:sp>
        <p:nvSpPr>
          <p:cNvPr id="3" name="Inhaltsplatzhalter 2"/>
          <p:cNvSpPr>
            <a:spLocks noGrp="1"/>
          </p:cNvSpPr>
          <p:nvPr>
            <p:ph idx="1"/>
          </p:nvPr>
        </p:nvSpPr>
        <p:spPr/>
        <p:txBody>
          <a:bodyPr/>
          <a:lstStyle/>
          <a:p>
            <a:r>
              <a:rPr lang="de-DE" dirty="0"/>
              <a:t>Ersetzen ein anderes Finger ohne die Kinematik gelöscht zu werden?</a:t>
            </a:r>
          </a:p>
          <a:p>
            <a:r>
              <a:rPr lang="de-DE" dirty="0"/>
              <a:t>Ja. Es ist Starrkörper bezogen. D.h. es soll immer auf die richtigen Starrkörpern bezogen werden. Kinematik wird nicht gelöscht.</a:t>
            </a:r>
          </a:p>
          <a:p>
            <a:r>
              <a:rPr lang="de-DE" dirty="0"/>
              <a:t>Gelenke und feste Verbindung sind mit Starrkörpern verknüpft</a:t>
            </a:r>
          </a:p>
          <a:p>
            <a:r>
              <a:rPr lang="de-DE" dirty="0"/>
              <a:t>Operationen lassen sich übertragen</a:t>
            </a:r>
          </a:p>
          <a:p>
            <a:r>
              <a:rPr lang="de-DE" b="1" dirty="0"/>
              <a:t>Operationen in übergeordneten Baugruppen haben Vorrang</a:t>
            </a:r>
          </a:p>
          <a:p>
            <a:r>
              <a:rPr lang="de-DE" dirty="0">
                <a:solidFill>
                  <a:srgbClr val="FF0000"/>
                </a:solidFill>
              </a:rPr>
              <a:t>Referenz-Set als „ganzes Teil“ einstellen, um die Kinematik in Teilen anzeigen zu lassen</a:t>
            </a:r>
          </a:p>
          <a:p>
            <a:r>
              <a:rPr lang="de-DE" dirty="0"/>
              <a:t>Templates sollte Produktbezogen gestaltet werden</a:t>
            </a:r>
          </a:p>
          <a:p>
            <a:r>
              <a:rPr lang="de-DE" dirty="0"/>
              <a:t>Unterteilte Teile sind z.B. bei einem Greifer:</a:t>
            </a:r>
          </a:p>
          <a:p>
            <a:pPr lvl="1"/>
            <a:r>
              <a:rPr lang="de-DE" dirty="0"/>
              <a:t>Körper</a:t>
            </a:r>
          </a:p>
          <a:p>
            <a:pPr lvl="1"/>
            <a:r>
              <a:rPr lang="de-DE" dirty="0"/>
              <a:t>Führungen</a:t>
            </a:r>
          </a:p>
          <a:p>
            <a:pPr lvl="1"/>
            <a:r>
              <a:rPr lang="de-DE" dirty="0"/>
              <a:t>Finger</a:t>
            </a:r>
          </a:p>
          <a:p>
            <a:r>
              <a:rPr lang="de-DE" dirty="0"/>
              <a:t>Smart-Modell von CADENAS ist eine CAD-Datei, die Informationen wie Hublänge, Geschwindigkeit und Greifkraft enthält. Eine NX-Datei(.</a:t>
            </a:r>
            <a:r>
              <a:rPr lang="de-DE" dirty="0" err="1"/>
              <a:t>prt</a:t>
            </a:r>
            <a:r>
              <a:rPr lang="de-DE" dirty="0"/>
              <a:t>) ist beispielsweise die Information in Attribute gespeichert</a:t>
            </a:r>
          </a:p>
          <a:p>
            <a:r>
              <a:rPr lang="de-DE" dirty="0">
                <a:solidFill>
                  <a:srgbClr val="FF0000"/>
                </a:solidFill>
              </a:rPr>
              <a:t>Grippen mit Operation &gt; Fixed Joint als </a:t>
            </a:r>
            <a:r>
              <a:rPr lang="de-DE" dirty="0" err="1">
                <a:solidFill>
                  <a:srgbClr val="FF0000"/>
                </a:solidFill>
              </a:rPr>
              <a:t>Object</a:t>
            </a:r>
            <a:r>
              <a:rPr lang="de-DE" dirty="0">
                <a:solidFill>
                  <a:srgbClr val="FF0000"/>
                </a:solidFill>
              </a:rPr>
              <a:t> &gt; Attachment als Bedingung</a:t>
            </a:r>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31</a:t>
            </a:fld>
            <a:endParaRPr lang="de-DE"/>
          </a:p>
        </p:txBody>
      </p:sp>
    </p:spTree>
    <p:extLst>
      <p:ext uri="{BB962C8B-B14F-4D97-AF65-F5344CB8AC3E}">
        <p14:creationId xmlns:p14="http://schemas.microsoft.com/office/powerpoint/2010/main" val="541316387"/>
      </p:ext>
    </p:extLst>
  </p:cSld>
  <p:clrMapOvr>
    <a:masterClrMapping/>
  </p:clrMapOvr>
  <p:transition>
    <p:strips dir="ru"/>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Eigennotiz</a:t>
            </a:r>
          </a:p>
        </p:txBody>
      </p:sp>
      <p:sp>
        <p:nvSpPr>
          <p:cNvPr id="3" name="Inhaltsplatzhalter 2"/>
          <p:cNvSpPr>
            <a:spLocks noGrp="1"/>
          </p:cNvSpPr>
          <p:nvPr>
            <p:ph idx="1"/>
          </p:nvPr>
        </p:nvSpPr>
        <p:spPr/>
        <p:txBody>
          <a:bodyPr/>
          <a:lstStyle/>
          <a:p>
            <a:r>
              <a:rPr lang="de-DE" dirty="0"/>
              <a:t>Teamcenter Export/Import wird durchgeführt. Teile und Baugruppen zeigen kein mangelhaftes kinematisches Verhalten</a:t>
            </a:r>
          </a:p>
          <a:p>
            <a:r>
              <a:rPr lang="de-DE" dirty="0"/>
              <a:t>Export und Versorgung? Export und Versorgung von Templates </a:t>
            </a:r>
            <a:r>
              <a:rPr lang="de-DE" dirty="0" err="1"/>
              <a:t>z.B</a:t>
            </a:r>
            <a:r>
              <a:rPr lang="de-DE" dirty="0"/>
              <a:t>?</a:t>
            </a:r>
          </a:p>
          <a:p>
            <a:r>
              <a:rPr lang="de-DE" dirty="0"/>
              <a:t>Weg-Begrenzung Test: Begrenzung mit Linearbegrenzung ist nicht geeignet für die gewünschte Funktion</a:t>
            </a:r>
          </a:p>
          <a:p>
            <a:r>
              <a:rPr lang="de-DE" dirty="0"/>
              <a:t>Signale in Sequenz überschreibt die Eingabe in Antriebe selbst</a:t>
            </a:r>
          </a:p>
          <a:p>
            <a:r>
              <a:rPr lang="de-DE" dirty="0"/>
              <a:t>Wegbegrenzung erfolgt mit Signaladapter, durch geeignete Definition von Variablen</a:t>
            </a:r>
          </a:p>
          <a:p>
            <a:r>
              <a:rPr lang="de-DE" dirty="0"/>
              <a:t>Eingabe des Benutzer wird begrenzt</a:t>
            </a:r>
          </a:p>
          <a:p>
            <a:r>
              <a:rPr lang="de-DE" dirty="0" err="1"/>
              <a:t>Runtime</a:t>
            </a:r>
            <a:r>
              <a:rPr lang="de-DE" dirty="0"/>
              <a:t> Expression (Laufzeitausdruck) als Wegbegrenzer</a:t>
            </a:r>
          </a:p>
          <a:p>
            <a:r>
              <a:rPr lang="de-DE" dirty="0"/>
              <a:t>Performance könnte steigern, indem man mehrere Teilen zusammen als ein Starrkörper definieren, wenn es geht. NX10 hat momentan Probleme, komplizierte Geometrie als Starrkörper zu definieren. (Beim Gehäuse von EGS hat‘s Probleme gegeben)</a:t>
            </a:r>
          </a:p>
          <a:p>
            <a:r>
              <a:rPr lang="de-DE" dirty="0"/>
              <a:t>NX10 zeigt manchmal Probleme bei der Definition von internen Variablen („Speicherzugriffverletzung“ als Fehlmeldung)</a:t>
            </a:r>
          </a:p>
        </p:txBody>
      </p:sp>
      <p:sp>
        <p:nvSpPr>
          <p:cNvPr id="4" name="Foliennummernplatzhalter 3"/>
          <p:cNvSpPr>
            <a:spLocks noGrp="1"/>
          </p:cNvSpPr>
          <p:nvPr>
            <p:ph type="sldNum" sz="quarter" idx="10"/>
          </p:nvPr>
        </p:nvSpPr>
        <p:spPr/>
        <p:txBody>
          <a:bodyPr/>
          <a:lstStyle/>
          <a:p>
            <a:fld id="{A9D39160-6622-4657-899B-E48054115A88}" type="slidenum">
              <a:rPr lang="de-DE" smtClean="0"/>
              <a:t>32</a:t>
            </a:fld>
            <a:endParaRPr lang="de-DE"/>
          </a:p>
        </p:txBody>
      </p:sp>
    </p:spTree>
    <p:extLst>
      <p:ext uri="{BB962C8B-B14F-4D97-AF65-F5344CB8AC3E}">
        <p14:creationId xmlns:p14="http://schemas.microsoft.com/office/powerpoint/2010/main" val="3951047868"/>
      </p:ext>
    </p:extLst>
  </p:cSld>
  <p:clrMapOvr>
    <a:masterClrMapping/>
  </p:clrMapOvr>
  <p:transition>
    <p:strips dir="ru"/>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Eigennotiz</a:t>
            </a:r>
          </a:p>
        </p:txBody>
      </p:sp>
      <p:sp>
        <p:nvSpPr>
          <p:cNvPr id="3" name="Inhaltsplatzhalter 2"/>
          <p:cNvSpPr>
            <a:spLocks noGrp="1"/>
          </p:cNvSpPr>
          <p:nvPr>
            <p:ph idx="1"/>
          </p:nvPr>
        </p:nvSpPr>
        <p:spPr/>
        <p:txBody>
          <a:bodyPr/>
          <a:lstStyle/>
          <a:p>
            <a:r>
              <a:rPr lang="de-DE" dirty="0"/>
              <a:t>Sachen zum Lernen:</a:t>
            </a:r>
          </a:p>
          <a:p>
            <a:pPr lvl="1"/>
            <a:r>
              <a:rPr lang="de-DE" dirty="0"/>
              <a:t>Modellierungssprache &amp; Modell</a:t>
            </a:r>
          </a:p>
          <a:p>
            <a:pPr lvl="1"/>
            <a:r>
              <a:rPr lang="de-DE" dirty="0"/>
              <a:t>SPS-Programmierung</a:t>
            </a:r>
          </a:p>
          <a:p>
            <a:pPr lvl="1"/>
            <a:r>
              <a:rPr lang="de-DE" dirty="0"/>
              <a:t>Anlagenentstehungsprozess</a:t>
            </a:r>
          </a:p>
          <a:p>
            <a:pPr lvl="1"/>
            <a:r>
              <a:rPr lang="de-DE" dirty="0"/>
              <a:t>Grundlage über Datenbank</a:t>
            </a:r>
          </a:p>
          <a:p>
            <a:r>
              <a:rPr lang="de-DE" dirty="0"/>
              <a:t>Besuch in St. Georgen Checkliste:</a:t>
            </a:r>
          </a:p>
          <a:p>
            <a:pPr lvl="1"/>
            <a:r>
              <a:rPr lang="de-DE" dirty="0" err="1"/>
              <a:t>Use</a:t>
            </a:r>
            <a:r>
              <a:rPr lang="de-DE" dirty="0"/>
              <a:t>-Case</a:t>
            </a:r>
          </a:p>
          <a:p>
            <a:pPr lvl="1"/>
            <a:r>
              <a:rPr lang="de-DE" dirty="0"/>
              <a:t>Key-User</a:t>
            </a:r>
          </a:p>
          <a:p>
            <a:pPr lvl="1"/>
            <a:r>
              <a:rPr lang="de-DE" dirty="0"/>
              <a:t>Analysis </a:t>
            </a:r>
            <a:r>
              <a:rPr lang="de-DE" dirty="0" err="1"/>
              <a:t>of</a:t>
            </a:r>
            <a:r>
              <a:rPr lang="de-DE" dirty="0"/>
              <a:t> </a:t>
            </a:r>
            <a:r>
              <a:rPr lang="de-DE" dirty="0" err="1"/>
              <a:t>Use</a:t>
            </a:r>
            <a:r>
              <a:rPr lang="de-DE" dirty="0"/>
              <a:t>-Case</a:t>
            </a:r>
          </a:p>
          <a:p>
            <a:pPr lvl="1"/>
            <a:r>
              <a:rPr lang="de-DE" dirty="0"/>
              <a:t>CAD-</a:t>
            </a:r>
            <a:r>
              <a:rPr lang="de-DE" dirty="0" err="1"/>
              <a:t>Program</a:t>
            </a:r>
            <a:endParaRPr lang="de-DE" dirty="0"/>
          </a:p>
          <a:p>
            <a:pPr lvl="1"/>
            <a:r>
              <a:rPr lang="de-DE" dirty="0"/>
              <a:t>Schaltplan-Programm</a:t>
            </a:r>
          </a:p>
          <a:p>
            <a:pPr lvl="1"/>
            <a:r>
              <a:rPr lang="de-DE" dirty="0"/>
              <a:t>Zeigen MCD</a:t>
            </a:r>
          </a:p>
        </p:txBody>
      </p:sp>
      <p:sp>
        <p:nvSpPr>
          <p:cNvPr id="4" name="Foliennummernplatzhalter 3"/>
          <p:cNvSpPr>
            <a:spLocks noGrp="1"/>
          </p:cNvSpPr>
          <p:nvPr>
            <p:ph type="sldNum" sz="quarter" idx="10"/>
          </p:nvPr>
        </p:nvSpPr>
        <p:spPr/>
        <p:txBody>
          <a:bodyPr/>
          <a:lstStyle/>
          <a:p>
            <a:fld id="{A9D39160-6622-4657-899B-E48054115A88}" type="slidenum">
              <a:rPr lang="de-DE" smtClean="0"/>
              <a:t>33</a:t>
            </a:fld>
            <a:endParaRPr lang="de-DE"/>
          </a:p>
        </p:txBody>
      </p:sp>
    </p:spTree>
    <p:extLst>
      <p:ext uri="{BB962C8B-B14F-4D97-AF65-F5344CB8AC3E}">
        <p14:creationId xmlns:p14="http://schemas.microsoft.com/office/powerpoint/2010/main" val="3112370788"/>
      </p:ext>
    </p:extLst>
  </p:cSld>
  <p:clrMapOvr>
    <a:masterClrMapping/>
  </p:clrMapOvr>
  <p:transition>
    <p:strips dir="ru"/>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Eigennotiz</a:t>
            </a:r>
          </a:p>
        </p:txBody>
      </p:sp>
      <p:sp>
        <p:nvSpPr>
          <p:cNvPr id="3" name="Inhaltsplatzhalter 2"/>
          <p:cNvSpPr>
            <a:spLocks noGrp="1"/>
          </p:cNvSpPr>
          <p:nvPr>
            <p:ph idx="1"/>
          </p:nvPr>
        </p:nvSpPr>
        <p:spPr/>
        <p:txBody>
          <a:bodyPr/>
          <a:lstStyle/>
          <a:p>
            <a:r>
              <a:rPr lang="de-DE" dirty="0"/>
              <a:t>Übung mit </a:t>
            </a:r>
            <a:r>
              <a:rPr lang="de-DE" dirty="0" err="1"/>
              <a:t>Use</a:t>
            </a:r>
            <a:r>
              <a:rPr lang="de-DE" dirty="0"/>
              <a:t>-Case:</a:t>
            </a:r>
          </a:p>
          <a:p>
            <a:pPr marL="685800" lvl="1" indent="-342900">
              <a:buFont typeface="+mj-lt"/>
              <a:buAutoNum type="arabicPeriod"/>
            </a:pPr>
            <a:r>
              <a:rPr lang="de-DE" dirty="0"/>
              <a:t>Pick </a:t>
            </a:r>
            <a:r>
              <a:rPr lang="de-DE" dirty="0" err="1"/>
              <a:t>and</a:t>
            </a:r>
            <a:r>
              <a:rPr lang="de-DE" dirty="0"/>
              <a:t> Place </a:t>
            </a:r>
            <a:r>
              <a:rPr lang="de-DE" dirty="0" err="1"/>
              <a:t>scenario</a:t>
            </a:r>
            <a:endParaRPr lang="de-DE" dirty="0"/>
          </a:p>
          <a:p>
            <a:pPr marL="685800" lvl="1" indent="-342900">
              <a:buFont typeface="+mj-lt"/>
              <a:buAutoNum type="arabicPeriod"/>
            </a:pPr>
            <a:r>
              <a:rPr lang="de-DE" dirty="0" err="1"/>
              <a:t>Gripping</a:t>
            </a:r>
            <a:endParaRPr lang="de-DE" dirty="0"/>
          </a:p>
          <a:p>
            <a:pPr marL="685800" lvl="1" indent="-342900">
              <a:buFont typeface="+mj-lt"/>
              <a:buAutoNum type="arabicPeriod"/>
            </a:pPr>
            <a:r>
              <a:rPr lang="de-DE" dirty="0"/>
              <a:t>Proxy </a:t>
            </a:r>
            <a:r>
              <a:rPr lang="de-DE" dirty="0" err="1"/>
              <a:t>Object</a:t>
            </a:r>
            <a:endParaRPr lang="de-DE" dirty="0"/>
          </a:p>
          <a:p>
            <a:pPr marL="685800" lvl="1" indent="-342900">
              <a:buFont typeface="+mj-lt"/>
              <a:buAutoNum type="arabicPeriod"/>
            </a:pPr>
            <a:endParaRPr lang="de-DE" dirty="0"/>
          </a:p>
          <a:p>
            <a:pPr marL="685800" lvl="1" indent="-342900">
              <a:buFont typeface="+mj-lt"/>
              <a:buAutoNum type="arabicPeriod"/>
            </a:pPr>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34</a:t>
            </a:fld>
            <a:endParaRPr lang="de-DE"/>
          </a:p>
        </p:txBody>
      </p:sp>
    </p:spTree>
    <p:extLst>
      <p:ext uri="{BB962C8B-B14F-4D97-AF65-F5344CB8AC3E}">
        <p14:creationId xmlns:p14="http://schemas.microsoft.com/office/powerpoint/2010/main" val="1302814698"/>
      </p:ext>
    </p:extLst>
  </p:cSld>
  <p:clrMapOvr>
    <a:masterClrMapping/>
  </p:clrMapOvr>
  <p:transition>
    <p:strips dir="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Protokolle</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1075550567"/>
      </p:ext>
    </p:extLst>
  </p:cSld>
  <p:clrMapOvr>
    <a:masterClrMapping/>
  </p:clrMapOvr>
  <p:transition>
    <p:strips dir="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von Jürgen 06.07.16</a:t>
            </a:r>
          </a:p>
        </p:txBody>
      </p:sp>
      <p:sp>
        <p:nvSpPr>
          <p:cNvPr id="3" name="Inhaltsplatzhalter 2"/>
          <p:cNvSpPr>
            <a:spLocks noGrp="1"/>
          </p:cNvSpPr>
          <p:nvPr>
            <p:ph idx="1"/>
          </p:nvPr>
        </p:nvSpPr>
        <p:spPr>
          <a:xfrm>
            <a:off x="457200" y="1247869"/>
            <a:ext cx="8229600" cy="4525963"/>
          </a:xfrm>
        </p:spPr>
        <p:txBody>
          <a:bodyPr/>
          <a:lstStyle/>
          <a:p>
            <a:pPr lvl="0"/>
            <a:r>
              <a:rPr lang="de-DE" dirty="0"/>
              <a:t>Klärung ob Kapp </a:t>
            </a:r>
            <a:r>
              <a:rPr lang="de-DE" dirty="0" err="1"/>
              <a:t>Niles</a:t>
            </a:r>
            <a:r>
              <a:rPr lang="de-DE" dirty="0"/>
              <a:t> mit ins Projekt kommt</a:t>
            </a:r>
          </a:p>
          <a:p>
            <a:pPr lvl="0"/>
            <a:r>
              <a:rPr lang="de-DE" dirty="0"/>
              <a:t>Wenn ja, dann </a:t>
            </a:r>
            <a:r>
              <a:rPr lang="de-DE" dirty="0" err="1"/>
              <a:t>kommunikation</a:t>
            </a:r>
            <a:r>
              <a:rPr lang="de-DE" dirty="0"/>
              <a:t> um ihren Anlagenentstehungsprozess bzw. die Meilensteine zu erfahren, an denen sie Modelle in welcher Granularität wünschen</a:t>
            </a:r>
          </a:p>
          <a:p>
            <a:pPr lvl="0"/>
            <a:r>
              <a:rPr lang="de-DE" dirty="0"/>
              <a:t>Die andere Idee ist den Maschinenbau von Schunk aus St. Georgen </a:t>
            </a:r>
            <a:r>
              <a:rPr lang="de-DE" dirty="0" err="1"/>
              <a:t>dazuzunehmen</a:t>
            </a:r>
            <a:endParaRPr lang="de-DE" dirty="0"/>
          </a:p>
          <a:p>
            <a:pPr lvl="0"/>
            <a:r>
              <a:rPr lang="de-DE" dirty="0"/>
              <a:t>Wir müssen zunächst testen, ob das Verhalten der Komponenten in der Oberbaugruppe steckt oder auch in die Komponenten gegeben werden kann (Wenn das nicht geht Problemlösung mit Jörg machen)</a:t>
            </a:r>
          </a:p>
          <a:p>
            <a:pPr lvl="0"/>
            <a:r>
              <a:rPr lang="de-DE" dirty="0"/>
              <a:t>Kommunikation mit Schunk über ihr Portfolio, damit wir wissen, was zusammen verkauft wird und was nicht, damit wir wissen in welchen Baugruppen das verhalten Abgelegt werden kann.</a:t>
            </a:r>
          </a:p>
          <a:p>
            <a:pPr lvl="0"/>
            <a:r>
              <a:rPr lang="de-DE" dirty="0"/>
              <a:t>Viktor Braun interviewen, das Modell zum Laufen bringen, die Baugruppen, die Schunk uns schickt da einbauen. </a:t>
            </a:r>
          </a:p>
          <a:p>
            <a:pPr lvl="0"/>
            <a:r>
              <a:rPr lang="de-DE" dirty="0"/>
              <a:t>Viktor Braun interviewen, ob er mit </a:t>
            </a:r>
            <a:r>
              <a:rPr lang="de-DE" dirty="0" err="1"/>
              <a:t>Simit</a:t>
            </a:r>
            <a:r>
              <a:rPr lang="de-DE" dirty="0"/>
              <a:t> gearbeitet hat um das Verhaltensmodell der Tele zu beschreiben (Mathematisches Modell, welches beschreibt, wie z.B. ein Zylinder ausfahren kann, von seinen </a:t>
            </a:r>
            <a:r>
              <a:rPr lang="de-DE" dirty="0" err="1"/>
              <a:t>phisikalischen</a:t>
            </a:r>
            <a:r>
              <a:rPr lang="de-DE" dirty="0"/>
              <a:t> Grenzen und Gesetzmäßigkeiten her, das hat nichts mit dem 3D Modell zu tun)</a:t>
            </a:r>
          </a:p>
          <a:p>
            <a:pPr lvl="0"/>
            <a:r>
              <a:rPr lang="de-DE" dirty="0"/>
              <a:t>Jürgen: Kommunikation mit Schunk und Kapp </a:t>
            </a:r>
            <a:r>
              <a:rPr lang="de-DE" dirty="0" err="1"/>
              <a:t>Niles</a:t>
            </a:r>
            <a:r>
              <a:rPr lang="de-DE" dirty="0"/>
              <a:t> einleiten</a:t>
            </a:r>
          </a:p>
          <a:p>
            <a:pPr lvl="0"/>
            <a:r>
              <a:rPr lang="de-DE" dirty="0"/>
              <a:t>Lim: Mit Christian kommunizieren um zu erfahren, wie SIMIT funktioniert.</a:t>
            </a:r>
          </a:p>
          <a:p>
            <a:pPr lvl="0"/>
            <a:r>
              <a:rPr lang="de-DE" dirty="0"/>
              <a:t>Herausbekommen ob man aus MCD aus NX nur das Kinematische Modell exportieren könnte um es anderen Modellen als Bibliothek zur Verfügung zu stellen.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36</a:t>
            </a:fld>
            <a:endParaRPr lang="de-DE">
              <a:solidFill>
                <a:prstClr val="white"/>
              </a:solidFill>
            </a:endParaRPr>
          </a:p>
        </p:txBody>
      </p:sp>
    </p:spTree>
    <p:extLst>
      <p:ext uri="{BB962C8B-B14F-4D97-AF65-F5344CB8AC3E}">
        <p14:creationId xmlns:p14="http://schemas.microsoft.com/office/powerpoint/2010/main" val="92922498"/>
      </p:ext>
    </p:extLst>
  </p:cSld>
  <p:clrMapOvr>
    <a:masterClrMapping/>
  </p:clrMapOvr>
  <p:transition>
    <p:strips dir="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8.7.2016 – Viktor Braun</a:t>
            </a:r>
          </a:p>
        </p:txBody>
      </p:sp>
      <p:sp>
        <p:nvSpPr>
          <p:cNvPr id="3" name="Inhaltsplatzhalter 2"/>
          <p:cNvSpPr>
            <a:spLocks noGrp="1"/>
          </p:cNvSpPr>
          <p:nvPr>
            <p:ph idx="1"/>
          </p:nvPr>
        </p:nvSpPr>
        <p:spPr>
          <a:xfrm>
            <a:off x="457200" y="1199626"/>
            <a:ext cx="8229600" cy="4926543"/>
          </a:xfrm>
        </p:spPr>
        <p:txBody>
          <a:bodyPr/>
          <a:lstStyle/>
          <a:p>
            <a:r>
              <a:rPr lang="de-DE" dirty="0"/>
              <a:t>Kinematisches Verhalten wird in den bearbeiteten Bauteilen, bzw. Baugruppen gespeichert. D.h., wenn </a:t>
            </a:r>
            <a:r>
              <a:rPr lang="de-DE" dirty="0" err="1"/>
              <a:t>kin</a:t>
            </a:r>
            <a:r>
              <a:rPr lang="de-DE" dirty="0"/>
              <a:t>. Verhalten in Baugruppe definiert, dann existiert es in der Baugruppe. Wenn im Bauteil, dann wird </a:t>
            </a:r>
            <a:r>
              <a:rPr lang="de-DE" dirty="0" err="1"/>
              <a:t>kin</a:t>
            </a:r>
            <a:r>
              <a:rPr lang="de-DE" dirty="0"/>
              <a:t>. Übertragen, wenn in BG eingebaut wird.</a:t>
            </a:r>
          </a:p>
          <a:p>
            <a:r>
              <a:rPr lang="de-DE" dirty="0"/>
              <a:t>Für </a:t>
            </a:r>
            <a:r>
              <a:rPr lang="de-DE" dirty="0" err="1"/>
              <a:t>Hannovermesse</a:t>
            </a:r>
            <a:r>
              <a:rPr lang="de-DE" dirty="0"/>
              <a:t> wird MCD nicht mit SIMIT simuliert, sondern direkt virtuell </a:t>
            </a:r>
            <a:r>
              <a:rPr lang="de-DE" dirty="0" err="1"/>
              <a:t>Inbetrieb</a:t>
            </a:r>
            <a:r>
              <a:rPr lang="de-DE" dirty="0"/>
              <a:t> genommen. Physikalisches Verhalten ist in MCD vertretbar, elektrisches Verhalten bedingt.</a:t>
            </a:r>
          </a:p>
          <a:p>
            <a:r>
              <a:rPr lang="de-DE" dirty="0"/>
              <a:t>Ab NX11 möglich, dass die kinematischen Modelle über andere Dateiformen zu exportieren, z.B. </a:t>
            </a:r>
            <a:r>
              <a:rPr lang="de-DE" dirty="0" err="1"/>
              <a:t>Matlab</a:t>
            </a:r>
            <a:r>
              <a:rPr lang="de-DE" dirty="0"/>
              <a:t> .m </a:t>
            </a:r>
            <a:r>
              <a:rPr lang="de-DE" dirty="0" err="1"/>
              <a:t>file</a:t>
            </a:r>
            <a:r>
              <a:rPr lang="de-DE" dirty="0"/>
              <a:t>. (</a:t>
            </a:r>
            <a:r>
              <a:rPr lang="de-DE" dirty="0" err="1"/>
              <a:t>Matlab</a:t>
            </a:r>
            <a:r>
              <a:rPr lang="de-DE" dirty="0"/>
              <a:t> Kopplung)</a:t>
            </a:r>
          </a:p>
          <a:p>
            <a:r>
              <a:rPr lang="de-DE" dirty="0"/>
              <a:t>Funktionsblöcke in neuer Version (NX11) möglich, um Funktionen von Bauteilen zu definieren</a:t>
            </a:r>
          </a:p>
          <a:p>
            <a:r>
              <a:rPr lang="de-DE" dirty="0"/>
              <a:t>In </a:t>
            </a:r>
            <a:r>
              <a:rPr lang="de-DE" dirty="0" err="1"/>
              <a:t>Hannovermesse</a:t>
            </a:r>
            <a:r>
              <a:rPr lang="de-DE" dirty="0"/>
              <a:t> wird MCD mit Sim-Automation</a:t>
            </a:r>
          </a:p>
          <a:p>
            <a:r>
              <a:rPr lang="de-DE" dirty="0"/>
              <a:t>NX11 ab 2. August möglich</a:t>
            </a:r>
          </a:p>
          <a:p>
            <a:r>
              <a:rPr lang="de-DE" dirty="0"/>
              <a:t>Nächste Schritte:</a:t>
            </a:r>
          </a:p>
          <a:p>
            <a:pPr lvl="1"/>
            <a:r>
              <a:rPr lang="de-DE" dirty="0"/>
              <a:t>Einarbeitung mit Modell von Viktor Braun</a:t>
            </a:r>
          </a:p>
          <a:p>
            <a:pPr lvl="1"/>
            <a:r>
              <a:rPr lang="de-DE" dirty="0"/>
              <a:t>Zugang zur Learning Center von Siemens, um Grafikleistung auszuschöpfen bzw. Graphikaufwand zu minimieren (NX-Large </a:t>
            </a:r>
            <a:r>
              <a:rPr lang="de-DE" dirty="0" err="1"/>
              <a:t>Assembly</a:t>
            </a:r>
            <a:r>
              <a:rPr lang="de-DE" dirty="0"/>
              <a:t>)</a:t>
            </a:r>
          </a:p>
          <a:p>
            <a:pPr lvl="1"/>
            <a:r>
              <a:rPr lang="de-DE" dirty="0"/>
              <a:t>Ggf. bei Fragen Termin mit Viktor ausmachen, und Fragenliste durchgehen.</a:t>
            </a:r>
          </a:p>
          <a:p>
            <a:pPr lvl="1"/>
            <a:r>
              <a:rPr lang="de-DE" dirty="0"/>
              <a:t>Neuer Greifer von Schunk nachzufragen, und austauschen in Messezelle von Viktor</a:t>
            </a:r>
          </a:p>
          <a:p>
            <a:pPr lvl="1"/>
            <a:r>
              <a:rPr lang="de-DE" dirty="0"/>
              <a:t>Installation von NX11, Jörg nachfragen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37</a:t>
            </a:fld>
            <a:endParaRPr lang="de-DE">
              <a:solidFill>
                <a:prstClr val="white"/>
              </a:solidFill>
            </a:endParaRPr>
          </a:p>
        </p:txBody>
      </p:sp>
    </p:spTree>
    <p:extLst>
      <p:ext uri="{BB962C8B-B14F-4D97-AF65-F5344CB8AC3E}">
        <p14:creationId xmlns:p14="http://schemas.microsoft.com/office/powerpoint/2010/main" val="3217431370"/>
      </p:ext>
    </p:extLst>
  </p:cSld>
  <p:clrMapOvr>
    <a:masterClrMapping/>
  </p:clrMapOvr>
  <p:transition>
    <p:strips dir="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Notizen von Jürgen 8.7.2016</a:t>
            </a:r>
          </a:p>
        </p:txBody>
      </p:sp>
      <p:sp>
        <p:nvSpPr>
          <p:cNvPr id="3" name="Inhaltsplatzhalter 2"/>
          <p:cNvSpPr>
            <a:spLocks noGrp="1"/>
          </p:cNvSpPr>
          <p:nvPr>
            <p:ph idx="1"/>
          </p:nvPr>
        </p:nvSpPr>
        <p:spPr/>
        <p:txBody>
          <a:bodyPr/>
          <a:lstStyle/>
          <a:p>
            <a:pPr lvl="0"/>
            <a:r>
              <a:rPr lang="de-DE" dirty="0"/>
              <a:t>Die Anlage, welche Lim simulieren soll, wurde auf der Hannover-Messe von Siemens vorgestellt.</a:t>
            </a:r>
          </a:p>
          <a:p>
            <a:pPr lvl="0"/>
            <a:r>
              <a:rPr lang="de-DE" dirty="0"/>
              <a:t>Das </a:t>
            </a:r>
            <a:r>
              <a:rPr lang="de-DE" dirty="0" err="1"/>
              <a:t>kinematisierte</a:t>
            </a:r>
            <a:r>
              <a:rPr lang="de-DE" dirty="0"/>
              <a:t> Modell wurde allerdings in einer Vorabversion von NX12 erstellt und kann deshalb nicht von uns verwendet werden.</a:t>
            </a:r>
          </a:p>
          <a:p>
            <a:pPr lvl="0"/>
            <a:r>
              <a:rPr lang="de-DE" dirty="0"/>
              <a:t>Herr Braun schickt uns einen link zum Herunterladen des nicht klimatisierten Modells in einem Neutralformat</a:t>
            </a:r>
          </a:p>
          <a:p>
            <a:pPr lvl="0"/>
            <a:r>
              <a:rPr lang="de-DE" dirty="0"/>
              <a:t>Das Modell der Anlage stammt nicht von Schunk (Greifer) sondern von Schunk (Sim-Automation)</a:t>
            </a:r>
          </a:p>
          <a:p>
            <a:pPr lvl="0"/>
            <a:r>
              <a:rPr lang="de-DE" dirty="0"/>
              <a:t>Auf der Hannover-Messe ist das Modell in Software in der Loop gelaufen.</a:t>
            </a:r>
          </a:p>
          <a:p>
            <a:pPr lvl="0"/>
            <a:r>
              <a:rPr lang="de-DE" dirty="0"/>
              <a:t>Viktor kann bei Fragen helfen</a:t>
            </a:r>
          </a:p>
          <a:p>
            <a:pPr lvl="0"/>
            <a:r>
              <a:rPr lang="de-DE" dirty="0"/>
              <a:t>Er hat angeboten mit Lim eine TeamViewer Sitzung zu machen, wenn dieser das Modell soweit wie möglich selbst Aufbereitet hat. </a:t>
            </a:r>
          </a:p>
          <a:p>
            <a:pPr lvl="0"/>
            <a:r>
              <a:rPr lang="de-DE" dirty="0"/>
              <a:t>Es ist abgesprochen, dass Lim zunächst die echten Greifer von Schunk einbaut und die Fehler im Modell bereinigt, damit die Performance steigt.</a:t>
            </a:r>
          </a:p>
          <a:p>
            <a:pPr lvl="0"/>
            <a:r>
              <a:rPr lang="de-DE" dirty="0"/>
              <a:t>Software die Angesprochen wurde: PLC-Sim (</a:t>
            </a:r>
            <a:r>
              <a:rPr lang="de-DE" dirty="0" err="1"/>
              <a:t>Advanced</a:t>
            </a:r>
            <a:r>
              <a:rPr lang="de-DE" dirty="0"/>
              <a:t>), </a:t>
            </a:r>
            <a:r>
              <a:rPr lang="de-DE" dirty="0" err="1"/>
              <a:t>Amesim</a:t>
            </a:r>
            <a:r>
              <a:rPr lang="de-DE" dirty="0"/>
              <a:t>, OPC-DA, OPC-UA…</a:t>
            </a:r>
          </a:p>
          <a:p>
            <a:pPr lvl="0"/>
            <a:r>
              <a:rPr lang="de-DE" dirty="0"/>
              <a:t>Laut Viktor ist es für eine Konzeptphase im Anlagenentstehungsprozess ausreichende das verhalten der Anlage mit MCD zu beschreiben. </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38</a:t>
            </a:fld>
            <a:endParaRPr lang="de-DE">
              <a:solidFill>
                <a:prstClr val="white"/>
              </a:solidFill>
            </a:endParaRPr>
          </a:p>
        </p:txBody>
      </p:sp>
    </p:spTree>
    <p:extLst>
      <p:ext uri="{BB962C8B-B14F-4D97-AF65-F5344CB8AC3E}">
        <p14:creationId xmlns:p14="http://schemas.microsoft.com/office/powerpoint/2010/main" val="1060233973"/>
      </p:ext>
    </p:extLst>
  </p:cSld>
  <p:clrMapOvr>
    <a:masterClrMapping/>
  </p:clrMapOvr>
  <p:transition>
    <p:strips dir="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Notizen von Jürgen 8.7.2016</a:t>
            </a:r>
          </a:p>
        </p:txBody>
      </p:sp>
      <p:sp>
        <p:nvSpPr>
          <p:cNvPr id="3" name="Inhaltsplatzhalter 2"/>
          <p:cNvSpPr>
            <a:spLocks noGrp="1"/>
          </p:cNvSpPr>
          <p:nvPr>
            <p:ph idx="1"/>
          </p:nvPr>
        </p:nvSpPr>
        <p:spPr/>
        <p:txBody>
          <a:bodyPr/>
          <a:lstStyle/>
          <a:p>
            <a:pPr lvl="0"/>
            <a:r>
              <a:rPr lang="de-DE" dirty="0"/>
              <a:t>In späteren Phasen braucht man dann aber gekoppelte Simulationen (</a:t>
            </a:r>
            <a:r>
              <a:rPr lang="de-DE" dirty="0" err="1"/>
              <a:t>Matlab</a:t>
            </a:r>
            <a:r>
              <a:rPr lang="de-DE" dirty="0"/>
              <a:t>, PLC etc.) um das Verhalten genauer zu beschreiben.</a:t>
            </a:r>
          </a:p>
          <a:p>
            <a:pPr lvl="0"/>
            <a:r>
              <a:rPr lang="de-DE" dirty="0"/>
              <a:t>Merke: Ab NX 11 wird es möglich sein „objektorientierte </a:t>
            </a:r>
            <a:r>
              <a:rPr lang="de-DE" dirty="0" err="1"/>
              <a:t>Funktionblöcke</a:t>
            </a:r>
            <a:r>
              <a:rPr lang="de-DE" dirty="0"/>
              <a:t>“ zu haben. Diese können ggf. als Templates verwendet werden um immer wieder gleiche Bauteile mit gleichem Verhalten einfach zu klimatisieren.</a:t>
            </a:r>
          </a:p>
          <a:p>
            <a:pPr lvl="0"/>
            <a:r>
              <a:rPr lang="de-DE" dirty="0"/>
              <a:t>Merke: Wenn mit MCD klimatisiert wird, dann wird das Verhalten in der Baugruppe (.</a:t>
            </a:r>
            <a:r>
              <a:rPr lang="de-DE" dirty="0" err="1"/>
              <a:t>prt</a:t>
            </a:r>
            <a:r>
              <a:rPr lang="de-DE" dirty="0"/>
              <a:t>) abgespeichert, die gerade geöffnet ist. Man muss sich also vorher überlegen, wie man das Simulation-Modell aufbauen will.</a:t>
            </a:r>
          </a:p>
          <a:p>
            <a:pPr lvl="0"/>
            <a:r>
              <a:rPr lang="de-DE" dirty="0"/>
              <a:t>Die Frage, ob man aus MCD das Verhalten exportieren kann, wurde zwar gestellt, aber konnte mit dem aktuellen Wissensstand nicht zufriedenstellend diskutiert werden. Es hörte sich danach an, als könnte es unter Umständen möglich sein.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39</a:t>
            </a:fld>
            <a:endParaRPr lang="de-DE">
              <a:solidFill>
                <a:prstClr val="white"/>
              </a:solidFill>
            </a:endParaRPr>
          </a:p>
        </p:txBody>
      </p:sp>
    </p:spTree>
    <p:extLst>
      <p:ext uri="{BB962C8B-B14F-4D97-AF65-F5344CB8AC3E}">
        <p14:creationId xmlns:p14="http://schemas.microsoft.com/office/powerpoint/2010/main" val="2003699684"/>
      </p:ext>
    </p:extLst>
  </p:cSld>
  <p:clrMapOvr>
    <a:masterClrMapping/>
  </p:clrMapOvr>
  <p:transition>
    <p:strips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Testfälle Ergebnisse</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a:t>
            </a:fld>
            <a:endParaRPr lang="de-DE">
              <a:solidFill>
                <a:prstClr val="white"/>
              </a:solidFill>
            </a:endParaRPr>
          </a:p>
        </p:txBody>
      </p:sp>
      <p:pic>
        <p:nvPicPr>
          <p:cNvPr id="5" name="Inhaltsplatzhalter 4"/>
          <p:cNvPicPr>
            <a:picLocks noGrp="1" noChangeAspect="1"/>
          </p:cNvPicPr>
          <p:nvPr>
            <p:ph idx="1"/>
          </p:nvPr>
        </p:nvPicPr>
        <p:blipFill>
          <a:blip r:embed="rId2"/>
          <a:stretch>
            <a:fillRect/>
          </a:stretch>
        </p:blipFill>
        <p:spPr>
          <a:xfrm>
            <a:off x="390089" y="2000034"/>
            <a:ext cx="8376626" cy="3536700"/>
          </a:xfrm>
          <a:prstGeom prst="rect">
            <a:avLst/>
          </a:prstGeom>
        </p:spPr>
      </p:pic>
      <p:sp>
        <p:nvSpPr>
          <p:cNvPr id="6" name="Ellipse 5"/>
          <p:cNvSpPr/>
          <p:nvPr/>
        </p:nvSpPr>
        <p:spPr>
          <a:xfrm>
            <a:off x="3355596" y="2845595"/>
            <a:ext cx="1291905" cy="1845578"/>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3" name="Rechteck 2"/>
          <p:cNvSpPr/>
          <p:nvPr/>
        </p:nvSpPr>
        <p:spPr>
          <a:xfrm>
            <a:off x="662730" y="3045204"/>
            <a:ext cx="696286" cy="117446"/>
          </a:xfrm>
          <a:prstGeom prst="rect">
            <a:avLst/>
          </a:prstGeom>
          <a:noFill/>
          <a:ln w="12700">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r Verbinder 7"/>
          <p:cNvCxnSpPr>
            <a:stCxn id="3" idx="3"/>
            <a:endCxn id="6" idx="2"/>
          </p:cNvCxnSpPr>
          <p:nvPr/>
        </p:nvCxnSpPr>
        <p:spPr bwMode="auto">
          <a:xfrm>
            <a:off x="1359016" y="3103927"/>
            <a:ext cx="1996580" cy="664457"/>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9" name="Textfeld 8"/>
          <p:cNvSpPr txBox="1"/>
          <p:nvPr/>
        </p:nvSpPr>
        <p:spPr>
          <a:xfrm>
            <a:off x="2290194" y="6082355"/>
            <a:ext cx="2130804" cy="338554"/>
          </a:xfrm>
          <a:prstGeom prst="rect">
            <a:avLst/>
          </a:prstGeom>
          <a:noFill/>
        </p:spPr>
        <p:txBody>
          <a:bodyPr wrap="square" rtlCol="0">
            <a:spAutoFit/>
          </a:bodyPr>
          <a:lstStyle/>
          <a:p>
            <a:pPr algn="l">
              <a:spcBef>
                <a:spcPts val="0"/>
              </a:spcBef>
            </a:pPr>
            <a:r>
              <a:rPr lang="de-DE" sz="1600" dirty="0">
                <a:solidFill>
                  <a:schemeClr val="tx1"/>
                </a:solidFill>
                <a:latin typeface="+mn-lt"/>
              </a:rPr>
              <a:t>Siehe nächste Folie</a:t>
            </a:r>
          </a:p>
        </p:txBody>
      </p:sp>
      <p:cxnSp>
        <p:nvCxnSpPr>
          <p:cNvPr id="11" name="Gerader Verbinder 10"/>
          <p:cNvCxnSpPr>
            <a:stCxn id="9" idx="0"/>
            <a:endCxn id="6" idx="4"/>
          </p:cNvCxnSpPr>
          <p:nvPr/>
        </p:nvCxnSpPr>
        <p:spPr bwMode="auto">
          <a:xfrm flipV="1">
            <a:off x="3355596" y="4691173"/>
            <a:ext cx="645953" cy="1391182"/>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12" name="Rechteck 11"/>
          <p:cNvSpPr/>
          <p:nvPr/>
        </p:nvSpPr>
        <p:spPr>
          <a:xfrm>
            <a:off x="6393808" y="2987345"/>
            <a:ext cx="1835791" cy="57860"/>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3" name="Rechteck 12"/>
          <p:cNvSpPr/>
          <p:nvPr/>
        </p:nvSpPr>
        <p:spPr>
          <a:xfrm>
            <a:off x="6393808" y="3868189"/>
            <a:ext cx="1835791" cy="57860"/>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4" name="Rechteck 13"/>
          <p:cNvSpPr/>
          <p:nvPr/>
        </p:nvSpPr>
        <p:spPr>
          <a:xfrm>
            <a:off x="6393808" y="4032516"/>
            <a:ext cx="1835791" cy="57860"/>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5" name="Rechteck 14"/>
          <p:cNvSpPr/>
          <p:nvPr/>
        </p:nvSpPr>
        <p:spPr>
          <a:xfrm>
            <a:off x="6393807" y="3349677"/>
            <a:ext cx="1835791" cy="57860"/>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6" name="Rechteck 15"/>
          <p:cNvSpPr/>
          <p:nvPr/>
        </p:nvSpPr>
        <p:spPr>
          <a:xfrm>
            <a:off x="6336005" y="4658026"/>
            <a:ext cx="1835791" cy="165644"/>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7" name="Rechteck 16"/>
          <p:cNvSpPr/>
          <p:nvPr/>
        </p:nvSpPr>
        <p:spPr>
          <a:xfrm>
            <a:off x="6336004" y="5097380"/>
            <a:ext cx="1835791" cy="165644"/>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8" name="Gerader Verbinder 17"/>
          <p:cNvCxnSpPr>
            <a:stCxn id="6" idx="6"/>
            <a:endCxn id="12" idx="1"/>
          </p:cNvCxnSpPr>
          <p:nvPr/>
        </p:nvCxnSpPr>
        <p:spPr bwMode="auto">
          <a:xfrm flipV="1">
            <a:off x="4647501" y="3016275"/>
            <a:ext cx="1746307" cy="752109"/>
          </a:xfrm>
          <a:prstGeom prst="line">
            <a:avLst/>
          </a:prstGeom>
          <a:solidFill>
            <a:srgbClr val="6699FF"/>
          </a:solidFill>
          <a:ln w="6350" cap="flat" cmpd="sng" algn="ctr">
            <a:solidFill>
              <a:srgbClr val="FF0000"/>
            </a:solidFill>
            <a:prstDash val="dash"/>
            <a:round/>
            <a:headEnd type="none" w="med" len="med"/>
            <a:tailEnd type="none" w="med" len="med"/>
          </a:ln>
          <a:effectLst/>
        </p:spPr>
      </p:cxnSp>
      <p:cxnSp>
        <p:nvCxnSpPr>
          <p:cNvPr id="21" name="Gerader Verbinder 20"/>
          <p:cNvCxnSpPr>
            <a:stCxn id="6" idx="6"/>
            <a:endCxn id="15" idx="1"/>
          </p:cNvCxnSpPr>
          <p:nvPr/>
        </p:nvCxnSpPr>
        <p:spPr bwMode="auto">
          <a:xfrm flipV="1">
            <a:off x="4647501" y="3378607"/>
            <a:ext cx="1746306" cy="389777"/>
          </a:xfrm>
          <a:prstGeom prst="line">
            <a:avLst/>
          </a:prstGeom>
          <a:solidFill>
            <a:srgbClr val="6699FF"/>
          </a:solidFill>
          <a:ln w="6350" cap="flat" cmpd="sng" algn="ctr">
            <a:solidFill>
              <a:srgbClr val="FF0000"/>
            </a:solidFill>
            <a:prstDash val="dash"/>
            <a:round/>
            <a:headEnd type="none" w="med" len="med"/>
            <a:tailEnd type="none" w="med" len="med"/>
          </a:ln>
          <a:effectLst/>
        </p:spPr>
      </p:cxnSp>
      <p:cxnSp>
        <p:nvCxnSpPr>
          <p:cNvPr id="24" name="Gerader Verbinder 23"/>
          <p:cNvCxnSpPr>
            <a:stCxn id="6" idx="6"/>
            <a:endCxn id="13" idx="1"/>
          </p:cNvCxnSpPr>
          <p:nvPr/>
        </p:nvCxnSpPr>
        <p:spPr bwMode="auto">
          <a:xfrm>
            <a:off x="4647501" y="3768384"/>
            <a:ext cx="1746307" cy="128735"/>
          </a:xfrm>
          <a:prstGeom prst="line">
            <a:avLst/>
          </a:prstGeom>
          <a:solidFill>
            <a:srgbClr val="6699FF"/>
          </a:solidFill>
          <a:ln w="6350" cap="flat" cmpd="sng" algn="ctr">
            <a:solidFill>
              <a:srgbClr val="FF0000"/>
            </a:solidFill>
            <a:prstDash val="dash"/>
            <a:round/>
            <a:headEnd type="none" w="med" len="med"/>
            <a:tailEnd type="none" w="med" len="med"/>
          </a:ln>
          <a:effectLst/>
        </p:spPr>
      </p:cxnSp>
      <p:cxnSp>
        <p:nvCxnSpPr>
          <p:cNvPr id="29" name="Gerader Verbinder 28"/>
          <p:cNvCxnSpPr>
            <a:stCxn id="6" idx="6"/>
            <a:endCxn id="16" idx="1"/>
          </p:cNvCxnSpPr>
          <p:nvPr/>
        </p:nvCxnSpPr>
        <p:spPr bwMode="auto">
          <a:xfrm>
            <a:off x="4647501" y="3768384"/>
            <a:ext cx="1688504" cy="972464"/>
          </a:xfrm>
          <a:prstGeom prst="line">
            <a:avLst/>
          </a:prstGeom>
          <a:solidFill>
            <a:srgbClr val="6699FF"/>
          </a:solidFill>
          <a:ln w="6350" cap="flat" cmpd="sng" algn="ctr">
            <a:solidFill>
              <a:srgbClr val="FF0000"/>
            </a:solidFill>
            <a:prstDash val="dash"/>
            <a:round/>
            <a:headEnd type="none" w="med" len="med"/>
            <a:tailEnd type="none" w="med" len="med"/>
          </a:ln>
          <a:effectLst/>
        </p:spPr>
      </p:cxnSp>
      <p:cxnSp>
        <p:nvCxnSpPr>
          <p:cNvPr id="32" name="Gerader Verbinder 31"/>
          <p:cNvCxnSpPr>
            <a:stCxn id="6" idx="6"/>
            <a:endCxn id="17" idx="1"/>
          </p:cNvCxnSpPr>
          <p:nvPr/>
        </p:nvCxnSpPr>
        <p:spPr bwMode="auto">
          <a:xfrm>
            <a:off x="4647501" y="3768384"/>
            <a:ext cx="1688503" cy="1411818"/>
          </a:xfrm>
          <a:prstGeom prst="line">
            <a:avLst/>
          </a:prstGeom>
          <a:solidFill>
            <a:srgbClr val="6699FF"/>
          </a:solidFill>
          <a:ln w="6350" cap="flat" cmpd="sng" algn="ctr">
            <a:solidFill>
              <a:srgbClr val="FF0000"/>
            </a:solidFill>
            <a:prstDash val="dash"/>
            <a:round/>
            <a:headEnd type="none" w="med" len="med"/>
            <a:tailEnd type="none" w="med" len="med"/>
          </a:ln>
          <a:effectLst/>
        </p:spPr>
      </p:cxnSp>
      <p:sp>
        <p:nvSpPr>
          <p:cNvPr id="22" name="Textfeld 21"/>
          <p:cNvSpPr txBox="1"/>
          <p:nvPr/>
        </p:nvSpPr>
        <p:spPr>
          <a:xfrm>
            <a:off x="241303" y="1208098"/>
            <a:ext cx="7938392" cy="584775"/>
          </a:xfrm>
          <a:prstGeom prst="rect">
            <a:avLst/>
          </a:prstGeom>
          <a:noFill/>
        </p:spPr>
        <p:txBody>
          <a:bodyPr wrap="non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In diesem Beispiel enthält </a:t>
            </a:r>
            <a:r>
              <a:rPr lang="de-DE" sz="1600" i="1" dirty="0">
                <a:solidFill>
                  <a:schemeClr val="tx1"/>
                </a:solidFill>
                <a:latin typeface="+mn-lt"/>
              </a:rPr>
              <a:t>Antrieb</a:t>
            </a:r>
            <a:r>
              <a:rPr lang="de-DE" sz="1600" dirty="0">
                <a:solidFill>
                  <a:schemeClr val="tx1"/>
                </a:solidFill>
                <a:latin typeface="+mn-lt"/>
              </a:rPr>
              <a:t> und </a:t>
            </a:r>
            <a:r>
              <a:rPr lang="de-DE" sz="1600" i="1" dirty="0">
                <a:solidFill>
                  <a:schemeClr val="tx1"/>
                </a:solidFill>
                <a:latin typeface="+mn-lt"/>
              </a:rPr>
              <a:t>Greifer</a:t>
            </a:r>
            <a:r>
              <a:rPr lang="de-DE" sz="1600" dirty="0">
                <a:solidFill>
                  <a:schemeClr val="tx1"/>
                </a:solidFill>
                <a:latin typeface="+mn-lt"/>
              </a:rPr>
              <a:t> jeweils ihre eigene Kinematik. Beim </a:t>
            </a:r>
            <a:br>
              <a:rPr lang="de-DE" sz="1600" dirty="0">
                <a:solidFill>
                  <a:schemeClr val="tx1"/>
                </a:solidFill>
                <a:latin typeface="+mn-lt"/>
              </a:rPr>
            </a:br>
            <a:r>
              <a:rPr lang="de-DE" sz="1600" dirty="0">
                <a:solidFill>
                  <a:schemeClr val="tx1"/>
                </a:solidFill>
                <a:latin typeface="+mn-lt"/>
              </a:rPr>
              <a:t>Zusammenbau wird ihre Kinematik von der übergeordneten Baugruppe geerbt </a:t>
            </a:r>
          </a:p>
        </p:txBody>
      </p:sp>
    </p:spTree>
    <p:extLst>
      <p:ext uri="{BB962C8B-B14F-4D97-AF65-F5344CB8AC3E}">
        <p14:creationId xmlns:p14="http://schemas.microsoft.com/office/powerpoint/2010/main" val="1184565296"/>
      </p:ext>
    </p:extLst>
  </p:cSld>
  <p:clrMapOvr>
    <a:masterClrMapping/>
  </p:clrMapOvr>
  <p:transition>
    <p:strips dir="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02.08.16</a:t>
            </a:r>
          </a:p>
        </p:txBody>
      </p:sp>
      <p:sp>
        <p:nvSpPr>
          <p:cNvPr id="3" name="Inhaltsplatzhalter 2"/>
          <p:cNvSpPr>
            <a:spLocks noGrp="1"/>
          </p:cNvSpPr>
          <p:nvPr>
            <p:ph idx="1"/>
          </p:nvPr>
        </p:nvSpPr>
        <p:spPr/>
        <p:txBody>
          <a:bodyPr/>
          <a:lstStyle/>
          <a:p>
            <a:r>
              <a:rPr lang="de-DE" dirty="0"/>
              <a:t>Herr Zuber schafft Kontakt aus St. Georgen bezüglich Anlagenentstehungsprozess und Kontakt von Frau Dentzer bezüglich CADENAS</a:t>
            </a:r>
          </a:p>
          <a:p>
            <a:r>
              <a:rPr lang="de-DE" dirty="0"/>
              <a:t>Grenze und Limitation der Funktion von Bauteilen anhand Kinematik definieren – Testen, Herausfinden. </a:t>
            </a:r>
            <a:r>
              <a:rPr lang="de-DE" dirty="0" err="1"/>
              <a:t>Vllt</a:t>
            </a:r>
            <a:r>
              <a:rPr lang="de-DE" dirty="0"/>
              <a:t>. Viktor fragen?</a:t>
            </a:r>
          </a:p>
          <a:p>
            <a:r>
              <a:rPr lang="de-DE" dirty="0"/>
              <a:t>D.h. Kunde lädt Bauteile runter, </a:t>
            </a:r>
            <a:r>
              <a:rPr lang="de-DE" dirty="0" err="1"/>
              <a:t>kinematisiert</a:t>
            </a:r>
            <a:r>
              <a:rPr lang="de-DE" dirty="0"/>
              <a:t>. Und die Bauteile z.B. Greifer überschreitet nicht die zulässige Hubbewegung. Machbar?</a:t>
            </a:r>
          </a:p>
          <a:p>
            <a:r>
              <a:rPr lang="de-DE" dirty="0"/>
              <a:t>CADENAS Smartpart wurde besprochen. CADENAS Smartpart liefert CAD-Daten mit Intelligenz. Dichte, Anforderungen, usw.</a:t>
            </a:r>
          </a:p>
          <a:p>
            <a:r>
              <a:rPr lang="de-DE" dirty="0" err="1"/>
              <a:t>Use</a:t>
            </a:r>
            <a:r>
              <a:rPr lang="de-DE" dirty="0"/>
              <a:t>-Case weiß Schunk oft nicht. Kunde lädt die Komponente runter zum Testen. Daher: Priorität ist die </a:t>
            </a:r>
            <a:r>
              <a:rPr lang="de-DE" dirty="0" err="1"/>
              <a:t>Kinematisierung</a:t>
            </a:r>
            <a:r>
              <a:rPr lang="de-DE" dirty="0"/>
              <a:t> von einzeln Komponenten. D.h. Greifer, Antriebe.</a:t>
            </a:r>
          </a:p>
          <a:p>
            <a:r>
              <a:rPr lang="de-DE" dirty="0"/>
              <a:t>Projektplan wurde besprochen. Schunk hat bezüglich Einstellungszeit von mir gefragt. Bis November?</a:t>
            </a:r>
          </a:p>
          <a:p>
            <a:r>
              <a:rPr lang="de-DE" dirty="0"/>
              <a:t>Performance von MCD wurde gefragt. Effizienz und Stabilität von MCD wurde anhand Lösungsverfahren definiert. </a:t>
            </a:r>
          </a:p>
          <a:p>
            <a:r>
              <a:rPr lang="de-DE" dirty="0"/>
              <a:t>Schunk hat am November eine Messe und möchte dass die Messezelle </a:t>
            </a:r>
            <a:r>
              <a:rPr lang="de-DE" dirty="0" err="1"/>
              <a:t>kinematisiert</a:t>
            </a:r>
            <a:r>
              <a:rPr lang="de-DE" dirty="0"/>
              <a:t> wird. Hat NICHTS mit Projekt zu tun. Daher: grob </a:t>
            </a:r>
            <a:r>
              <a:rPr lang="de-DE" dirty="0" err="1"/>
              <a:t>kinematisieren</a:t>
            </a:r>
            <a:r>
              <a:rPr lang="de-DE" dirty="0"/>
              <a:t>, nicht zu viel Zeit dafür investieren</a:t>
            </a:r>
          </a:p>
          <a:p>
            <a:endParaRPr lang="de-DE" dirty="0"/>
          </a:p>
        </p:txBody>
      </p:sp>
    </p:spTree>
    <p:extLst>
      <p:ext uri="{BB962C8B-B14F-4D97-AF65-F5344CB8AC3E}">
        <p14:creationId xmlns:p14="http://schemas.microsoft.com/office/powerpoint/2010/main" val="2306630291"/>
      </p:ext>
    </p:extLst>
  </p:cSld>
  <p:clrMapOvr>
    <a:masterClrMapping/>
  </p:clrMapOvr>
  <p:transition>
    <p:strips dir="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von Jürgen 02.08.16</a:t>
            </a:r>
          </a:p>
        </p:txBody>
      </p:sp>
      <p:sp>
        <p:nvSpPr>
          <p:cNvPr id="3" name="Inhaltsplatzhalter 2"/>
          <p:cNvSpPr>
            <a:spLocks noGrp="1"/>
          </p:cNvSpPr>
          <p:nvPr>
            <p:ph idx="1"/>
          </p:nvPr>
        </p:nvSpPr>
        <p:spPr/>
        <p:txBody>
          <a:bodyPr/>
          <a:lstStyle/>
          <a:p>
            <a:pPr lvl="0"/>
            <a:r>
              <a:rPr lang="de-DE" dirty="0"/>
              <a:t>Hr. Marian Link ist seit 1.08. bei Schunk angestellt, vorher hat er seine Thesis dort gemacht.</a:t>
            </a:r>
          </a:p>
          <a:p>
            <a:pPr lvl="0"/>
            <a:r>
              <a:rPr lang="de-DE" dirty="0"/>
              <a:t>Bei Schunk wird er das Thema Digitalisierung weiter begleiten.</a:t>
            </a:r>
          </a:p>
          <a:p>
            <a:pPr lvl="0"/>
            <a:r>
              <a:rPr lang="de-DE" dirty="0"/>
              <a:t>Zur Frage des repräsentativen Anlagenentstehungsprozess und dem Key-User: wir verfolgen beide Ansätze. Schunk wird uns einen Kontakt zu St. Georgen herstellen. </a:t>
            </a:r>
          </a:p>
          <a:p>
            <a:pPr lvl="0"/>
            <a:r>
              <a:rPr lang="de-DE" dirty="0"/>
              <a:t>Es wurde vereinbart, dass wir uns über den Anlagenentstehungsprozess informieren in dem wir zunächst Telefonate führen und uns Dokumente geben lassen. Dann werden wir mit Herr Fischer entscheiden ob wir vor Ort gehen müssen.</a:t>
            </a:r>
          </a:p>
          <a:p>
            <a:pPr lvl="0"/>
            <a:r>
              <a:rPr lang="de-DE" dirty="0"/>
              <a:t>Es wurde berichtet, dass Lim schon Templates in MCD angelegt hat. Dabei besteht allerdings noch das Problem, dass beim Einbau von Geometrie die Parts nicht richtig positioniert werden. </a:t>
            </a:r>
          </a:p>
          <a:p>
            <a:pPr lvl="0"/>
            <a:r>
              <a:rPr lang="de-DE" dirty="0"/>
              <a:t>Auch besteht das Problem, dass unterschiedlich große Finger unterschiedliche Greifwege haben. Außerdem hängt es vom zu greifenden Produkt ab, wie groß der </a:t>
            </a:r>
            <a:r>
              <a:rPr lang="de-DE" dirty="0" err="1"/>
              <a:t>Greifweg</a:t>
            </a:r>
            <a:r>
              <a:rPr lang="de-DE" dirty="0"/>
              <a:t> sein kann.</a:t>
            </a:r>
          </a:p>
          <a:p>
            <a:pPr lvl="0"/>
            <a:r>
              <a:rPr lang="de-DE" dirty="0"/>
              <a:t>Hier wurde vereinbart, dass dies Aufgabe des Kunden ist, das Simulationsmodell anzupassen. Auch, weil die Kunden oft eigene </a:t>
            </a:r>
            <a:r>
              <a:rPr lang="de-DE" dirty="0" err="1"/>
              <a:t>Greifergeometrien</a:t>
            </a:r>
            <a:r>
              <a:rPr lang="de-DE" dirty="0"/>
              <a:t> haben, die wir nicht automatisch konfigurieren können. Der Kunde </a:t>
            </a:r>
            <a:r>
              <a:rPr lang="de-DE" dirty="0" err="1"/>
              <a:t>läd</a:t>
            </a:r>
            <a:r>
              <a:rPr lang="de-DE" dirty="0"/>
              <a:t> sich oft nur den Greifer-Körper und die Führung herunter und baut seine eigenen Finger an.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41</a:t>
            </a:fld>
            <a:endParaRPr lang="de-DE">
              <a:solidFill>
                <a:prstClr val="white"/>
              </a:solidFill>
            </a:endParaRPr>
          </a:p>
        </p:txBody>
      </p:sp>
    </p:spTree>
    <p:extLst>
      <p:ext uri="{BB962C8B-B14F-4D97-AF65-F5344CB8AC3E}">
        <p14:creationId xmlns:p14="http://schemas.microsoft.com/office/powerpoint/2010/main" val="1859540436"/>
      </p:ext>
    </p:extLst>
  </p:cSld>
  <p:clrMapOvr>
    <a:masterClrMapping/>
  </p:clrMapOvr>
  <p:transition>
    <p:strips dir="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von Jürgen 02.08.16</a:t>
            </a:r>
          </a:p>
        </p:txBody>
      </p:sp>
      <p:sp>
        <p:nvSpPr>
          <p:cNvPr id="3" name="Inhaltsplatzhalter 2"/>
          <p:cNvSpPr>
            <a:spLocks noGrp="1"/>
          </p:cNvSpPr>
          <p:nvPr>
            <p:ph idx="1"/>
          </p:nvPr>
        </p:nvSpPr>
        <p:spPr/>
        <p:txBody>
          <a:bodyPr/>
          <a:lstStyle/>
          <a:p>
            <a:pPr lvl="0"/>
            <a:r>
              <a:rPr lang="de-DE" dirty="0"/>
              <a:t>Es wurde gefragt, ob man für den minimalen und den Maximalen </a:t>
            </a:r>
            <a:r>
              <a:rPr lang="de-DE" dirty="0" err="1"/>
              <a:t>Verfahrweg</a:t>
            </a:r>
            <a:r>
              <a:rPr lang="de-DE" dirty="0"/>
              <a:t> der Führung Grenzen angeben könnte oder Variablen eintragen könnte, die man in das Template eintragen könnte. </a:t>
            </a:r>
          </a:p>
          <a:p>
            <a:pPr lvl="0"/>
            <a:r>
              <a:rPr lang="de-DE" dirty="0"/>
              <a:t>Zur Frage, was die „Lieferbaugruppe“ ist wurde vereinbart: Die Kunden sollen sich die Greifer und die Linearführungen als Standard-Baugruppen herunterladen. Es sollen keine Zusammenbauten als Simulationsfähige Einheiten angeboten werden. </a:t>
            </a:r>
          </a:p>
          <a:p>
            <a:pPr lvl="0"/>
            <a:r>
              <a:rPr lang="de-DE" dirty="0"/>
              <a:t>Schunk hat gefragt, wie lange Lim Zeit für das Projekt hat. Er hat wahrheitsgemäß geantwortet, dass er bis ende November bei </a:t>
            </a:r>
            <a:r>
              <a:rPr lang="de-DE" dirty="0" err="1"/>
              <a:t>Steinbeis</a:t>
            </a:r>
            <a:r>
              <a:rPr lang="de-DE" dirty="0"/>
              <a:t> angestellt ist. -&gt; ich weiß nicht was an Schunk verkauft wurde. </a:t>
            </a:r>
          </a:p>
          <a:p>
            <a:pPr lvl="0"/>
            <a:r>
              <a:rPr lang="de-DE" dirty="0" err="1"/>
              <a:t>Cadenas</a:t>
            </a:r>
            <a:r>
              <a:rPr lang="de-DE" dirty="0"/>
              <a:t> ist derzeit nicht in der Lage Produktdaten mit Simulationsverhalten zur Verfügung zu stellen, sie arbeiten allerdings an einer Smart Part Lösung.</a:t>
            </a:r>
          </a:p>
          <a:p>
            <a:pPr lvl="0"/>
            <a:r>
              <a:rPr lang="de-DE" dirty="0"/>
              <a:t>Es ist aber noch gar nicht klar, ob wir die Daten später mit </a:t>
            </a:r>
            <a:r>
              <a:rPr lang="de-DE" dirty="0" err="1"/>
              <a:t>CADenas</a:t>
            </a:r>
            <a:r>
              <a:rPr lang="de-DE" dirty="0"/>
              <a:t> oder einer eigenen Bibliothek anbieten und versorgen werden.</a:t>
            </a:r>
          </a:p>
          <a:p>
            <a:pPr lvl="0"/>
            <a:r>
              <a:rPr lang="de-DE" dirty="0"/>
              <a:t>Damit Lim Kontakt zu jemanden aufnehmen kann, der sich bei Schunk mit CAD Datenmanagement auskennt, wollen sie uns einen Kontakt zu Frau </a:t>
            </a:r>
            <a:r>
              <a:rPr lang="de-DE" dirty="0" err="1"/>
              <a:t>Denzer</a:t>
            </a:r>
            <a:r>
              <a:rPr lang="de-DE" dirty="0"/>
              <a:t> vermitteln. Der Hintergrund ist der, dass wir ja auch ein Bibliotheks-Konzept erstellen sollen und wir deshalb ggf. einen Ansprechpartner zu den technischen Möglichkeiten von Schunk brauchen.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42</a:t>
            </a:fld>
            <a:endParaRPr lang="de-DE">
              <a:solidFill>
                <a:prstClr val="white"/>
              </a:solidFill>
            </a:endParaRPr>
          </a:p>
        </p:txBody>
      </p:sp>
    </p:spTree>
    <p:extLst>
      <p:ext uri="{BB962C8B-B14F-4D97-AF65-F5344CB8AC3E}">
        <p14:creationId xmlns:p14="http://schemas.microsoft.com/office/powerpoint/2010/main" val="1260255247"/>
      </p:ext>
    </p:extLst>
  </p:cSld>
  <p:clrMapOvr>
    <a:masterClrMapping/>
  </p:clrMapOvr>
  <p:transition>
    <p:strips dir="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von Jürgen 02.08.16</a:t>
            </a:r>
          </a:p>
        </p:txBody>
      </p:sp>
      <p:sp>
        <p:nvSpPr>
          <p:cNvPr id="3" name="Inhaltsplatzhalter 2"/>
          <p:cNvSpPr>
            <a:spLocks noGrp="1"/>
          </p:cNvSpPr>
          <p:nvPr>
            <p:ph idx="1"/>
          </p:nvPr>
        </p:nvSpPr>
        <p:spPr/>
        <p:txBody>
          <a:bodyPr/>
          <a:lstStyle/>
          <a:p>
            <a:pPr lvl="0"/>
            <a:r>
              <a:rPr lang="de-DE" dirty="0"/>
              <a:t>Schunk hat insbesondere nach dem </a:t>
            </a:r>
            <a:r>
              <a:rPr lang="de-DE" dirty="0" err="1"/>
              <a:t>Zeitramen</a:t>
            </a:r>
            <a:r>
              <a:rPr lang="de-DE" dirty="0"/>
              <a:t> des Projektplans gefragt. Ich habe gesagt, dass die Balken im Projektplan nicht so viel zeit brauchen, wie Sie eingezeichnet sind. Allerdings können wir jetzt noch nicht sagen, ob das Bibliothekskonzept erst in Q1 2017 oder früher angefangen werden kann. Ich habe darauf verwiesen, dass wir den Anlagenentstehungsprozess noch nicht untersucht und berücksichtigt haben.</a:t>
            </a:r>
          </a:p>
          <a:p>
            <a:pPr lvl="0"/>
            <a:r>
              <a:rPr lang="de-DE" dirty="0"/>
              <a:t>Allgemein hatte ich den Eindruck, dass sie ziemlich viele Details von uns wissen wollten und vor allem wissen wollten, was wir schon geschafft haben. Das könnte darauf schließen lassen, dass sie mit der bisherigen Leistung (auf Grund des Zeitverzugs) nicht so zufrieden sind. Andererseits haben wir uns auf das besprochene Vorgehen geeinigt und wir konnten alle ihre Fragen beantworten.</a:t>
            </a:r>
          </a:p>
          <a:p>
            <a:pPr lvl="0"/>
            <a:r>
              <a:rPr lang="de-DE" dirty="0"/>
              <a:t>Als nächstes müssen wir bald ein Meeting mit Jörg machen, damit wir intern klären ob wir schon soweit sind das </a:t>
            </a:r>
            <a:r>
              <a:rPr lang="de-DE" dirty="0" err="1"/>
              <a:t>Bibliothektskonzept</a:t>
            </a:r>
            <a:r>
              <a:rPr lang="de-DE" dirty="0"/>
              <a:t> machen zu können und damit wir klären können was die </a:t>
            </a:r>
            <a:r>
              <a:rPr lang="de-DE" dirty="0" err="1"/>
              <a:t>Simulationmodelle</a:t>
            </a:r>
            <a:r>
              <a:rPr lang="de-DE" dirty="0"/>
              <a:t> mit dem Anlagenentstehungsprozess zu tun haben. </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43</a:t>
            </a:fld>
            <a:endParaRPr lang="de-DE">
              <a:solidFill>
                <a:prstClr val="white"/>
              </a:solidFill>
            </a:endParaRPr>
          </a:p>
        </p:txBody>
      </p:sp>
    </p:spTree>
    <p:extLst>
      <p:ext uri="{BB962C8B-B14F-4D97-AF65-F5344CB8AC3E}">
        <p14:creationId xmlns:p14="http://schemas.microsoft.com/office/powerpoint/2010/main" val="1813943104"/>
      </p:ext>
    </p:extLst>
  </p:cSld>
  <p:clrMapOvr>
    <a:masterClrMapping/>
  </p:clrMapOvr>
  <p:transition>
    <p:strips dir="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18.08.16 – Herr </a:t>
            </a:r>
            <a:r>
              <a:rPr lang="de-DE" dirty="0" err="1"/>
              <a:t>Ehmer</a:t>
            </a:r>
            <a:r>
              <a:rPr lang="de-DE" dirty="0"/>
              <a:t>, Schunk Electronics</a:t>
            </a:r>
          </a:p>
        </p:txBody>
      </p:sp>
      <p:sp>
        <p:nvSpPr>
          <p:cNvPr id="3" name="Inhaltsplatzhalter 2"/>
          <p:cNvSpPr>
            <a:spLocks noGrp="1"/>
          </p:cNvSpPr>
          <p:nvPr>
            <p:ph idx="1"/>
          </p:nvPr>
        </p:nvSpPr>
        <p:spPr/>
        <p:txBody>
          <a:bodyPr/>
          <a:lstStyle/>
          <a:p>
            <a:r>
              <a:rPr lang="de-DE" dirty="0"/>
              <a:t>Herr </a:t>
            </a:r>
            <a:r>
              <a:rPr lang="de-DE" dirty="0" err="1"/>
              <a:t>Ehmer</a:t>
            </a:r>
            <a:r>
              <a:rPr lang="de-DE" dirty="0"/>
              <a:t> hat gemeint, als erste Schritt soll ich Schunk Electronics Solutions anhand der Webseite kennenlernen. Zum Kennenlernen sind vor allem die Produkte, die Prozesse.</a:t>
            </a:r>
          </a:p>
          <a:p>
            <a:r>
              <a:rPr lang="de-DE" dirty="0"/>
              <a:t>Ich soll am 1. September bei Herr </a:t>
            </a:r>
            <a:r>
              <a:rPr lang="de-DE" dirty="0" err="1"/>
              <a:t>Ehmer</a:t>
            </a:r>
            <a:r>
              <a:rPr lang="de-DE" dirty="0"/>
              <a:t> melden, um ihn Terminvorschläge anfangs September zu geben. Grund ist, am August sind die Konstrukteure noch im Urlaub.</a:t>
            </a:r>
          </a:p>
          <a:p>
            <a:r>
              <a:rPr lang="de-DE" dirty="0"/>
              <a:t>In diesem Termin soll ich nach der Standort in St. Georgen fahren, um sich die Prozesse und Produkte kennenlernen. Da wird die Anlagenentstehungsprozess vorgestellt, und aus diesem Termin sollte ich die Prozesse bzw. Produkte anschauen, analysieren, und daraus die Anforderungen und Spezifikationen über das Modell ableiten</a:t>
            </a:r>
          </a:p>
          <a:p>
            <a:r>
              <a:rPr lang="de-DE" dirty="0"/>
              <a:t>In diesem Zusammenhang soll ich am 23.08. Jörg fragen, was ich dort genau angucken, und was ich unbedingt beachten und merken soll</a:t>
            </a:r>
          </a:p>
          <a:p>
            <a:r>
              <a:rPr lang="de-DE" dirty="0"/>
              <a:t>Herr </a:t>
            </a:r>
            <a:r>
              <a:rPr lang="de-DE" dirty="0" err="1"/>
              <a:t>Ehmer</a:t>
            </a:r>
            <a:r>
              <a:rPr lang="de-DE" dirty="0"/>
              <a:t> hat den Projektplan auch von Herr Zuber bekommen</a:t>
            </a:r>
          </a:p>
          <a:p>
            <a:r>
              <a:rPr lang="de-DE" dirty="0"/>
              <a:t>Es wurde über die </a:t>
            </a:r>
            <a:r>
              <a:rPr lang="de-DE" dirty="0" err="1"/>
              <a:t>Deliveries</a:t>
            </a:r>
            <a:r>
              <a:rPr lang="de-DE" dirty="0"/>
              <a:t> auf die Quartalbalken gesprochen. Ich habe das Gefühl, man soll möglichst vorm Ende des dritten Quartals mit dem Thema Abgrenzung der Anwendungsfälle abschließen.</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44</a:t>
            </a:fld>
            <a:endParaRPr lang="de-DE">
              <a:solidFill>
                <a:prstClr val="white"/>
              </a:solidFill>
            </a:endParaRPr>
          </a:p>
        </p:txBody>
      </p:sp>
    </p:spTree>
    <p:extLst>
      <p:ext uri="{BB962C8B-B14F-4D97-AF65-F5344CB8AC3E}">
        <p14:creationId xmlns:p14="http://schemas.microsoft.com/office/powerpoint/2010/main" val="1587951105"/>
      </p:ext>
    </p:extLst>
  </p:cSld>
  <p:clrMapOvr>
    <a:masterClrMapping/>
  </p:clrMapOvr>
  <p:transition>
    <p:strips dir="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3" name="Inhaltsplatzhalter 2"/>
          <p:cNvSpPr>
            <a:spLocks noGrp="1"/>
          </p:cNvSpPr>
          <p:nvPr>
            <p:ph idx="1"/>
          </p:nvPr>
        </p:nvSpPr>
        <p:spPr/>
        <p:txBody>
          <a:bodyPr/>
          <a:lstStyle/>
          <a:p>
            <a:r>
              <a:rPr lang="de-DE" dirty="0"/>
              <a:t>Die originale Schunk-Messezelle zeigt ein schlechtes Performance, wenn es simuliert wird. Es liegt daran, dass die Gehäuse des ELPs beim Import fehlerhaft ist. Das Teil beinhaltet tausende Volumenkörper, die das Performance der Berechnung des Starrkörpers beeinträchtigen. </a:t>
            </a:r>
          </a:p>
          <a:p>
            <a:r>
              <a:rPr lang="de-DE" dirty="0"/>
              <a:t>Bei Modellierung soll man immer auf Flächenmodelle beachten. Ein Flächenmodell wird automatisch mit einer sehr niedrigen Masse berechnet. Ein schwereres Volumenmodell wirkt dadurch eine größere Kraft auf das Flächenmodell, die Gelenke geben nach, und dann entsteht eine Verschiebung, die Ungenauigkeit verursacht.</a:t>
            </a:r>
          </a:p>
          <a:p>
            <a:r>
              <a:rPr lang="de-DE" dirty="0"/>
              <a:t>Viktor hat vor der Messe versucht, die tausende Volumenkörper des ELPs zu vereinfachen. Es hat nicht geklappt, und deshalb hat er damals die Gehäuse ausgeblendet. Aktuell liegt das richtig konstruierte Modell vor.</a:t>
            </a:r>
          </a:p>
          <a:p>
            <a:r>
              <a:rPr lang="de-DE" dirty="0"/>
              <a:t>Die Voreinstellung von MCD reicht normal aus. Wenn dann verändert man auch nur die Schrittzeit</a:t>
            </a:r>
          </a:p>
          <a:p>
            <a:r>
              <a:rPr lang="de-DE" dirty="0"/>
              <a:t>Export von Ablaufdiagramm in Excel – nützlich für interdisziplinäre Arbeit</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45</a:t>
            </a:fld>
            <a:endParaRPr lang="de-DE">
              <a:solidFill>
                <a:prstClr val="white"/>
              </a:solidFill>
            </a:endParaRPr>
          </a:p>
        </p:txBody>
      </p:sp>
      <p:pic>
        <p:nvPicPr>
          <p:cNvPr id="5" name="Grafik 4"/>
          <p:cNvPicPr>
            <a:picLocks noChangeAspect="1"/>
          </p:cNvPicPr>
          <p:nvPr/>
        </p:nvPicPr>
        <p:blipFill>
          <a:blip r:embed="rId2"/>
          <a:stretch>
            <a:fillRect/>
          </a:stretch>
        </p:blipFill>
        <p:spPr>
          <a:xfrm>
            <a:off x="1147761" y="5125790"/>
            <a:ext cx="2853787" cy="1148013"/>
          </a:xfrm>
          <a:prstGeom prst="rect">
            <a:avLst/>
          </a:prstGeom>
        </p:spPr>
      </p:pic>
      <p:pic>
        <p:nvPicPr>
          <p:cNvPr id="6" name="Grafik 5"/>
          <p:cNvPicPr>
            <a:picLocks noChangeAspect="1"/>
          </p:cNvPicPr>
          <p:nvPr/>
        </p:nvPicPr>
        <p:blipFill>
          <a:blip r:embed="rId3"/>
          <a:stretch>
            <a:fillRect/>
          </a:stretch>
        </p:blipFill>
        <p:spPr>
          <a:xfrm>
            <a:off x="4324961" y="5149260"/>
            <a:ext cx="2805681" cy="1124544"/>
          </a:xfrm>
          <a:prstGeom prst="rect">
            <a:avLst/>
          </a:prstGeom>
        </p:spPr>
      </p:pic>
    </p:spTree>
    <p:extLst>
      <p:ext uri="{BB962C8B-B14F-4D97-AF65-F5344CB8AC3E}">
        <p14:creationId xmlns:p14="http://schemas.microsoft.com/office/powerpoint/2010/main" val="2305376201"/>
      </p:ext>
    </p:extLst>
  </p:cSld>
  <p:clrMapOvr>
    <a:masterClrMapping/>
  </p:clrMapOvr>
  <p:transition>
    <p:strips dir="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3" name="Inhaltsplatzhalter 2"/>
          <p:cNvSpPr>
            <a:spLocks noGrp="1"/>
          </p:cNvSpPr>
          <p:nvPr>
            <p:ph idx="1"/>
          </p:nvPr>
        </p:nvSpPr>
        <p:spPr/>
        <p:txBody>
          <a:bodyPr/>
          <a:lstStyle/>
          <a:p>
            <a:r>
              <a:rPr lang="de-DE" dirty="0" err="1"/>
              <a:t>Verfahrwegbegrenzung</a:t>
            </a:r>
            <a:r>
              <a:rPr lang="de-DE" dirty="0"/>
              <a:t> erfolgt mittels Signaladapter. Es ist sehr realitätsnah, da das mechatronische System meist Endlagensensoren besitzt, das auch ein Feedback in Form von Signalen gibt. Das wird in MCD als Signal angelegt</a:t>
            </a:r>
          </a:p>
          <a:p>
            <a:r>
              <a:rPr lang="de-DE" dirty="0"/>
              <a:t>Laufzeitparameter dient nur, wenn etwas möglichst nicht vom Benutzer sehen soll</a:t>
            </a:r>
          </a:p>
          <a:p>
            <a:r>
              <a:rPr lang="de-DE" dirty="0"/>
              <a:t>Auswahlmöglichkeiten und </a:t>
            </a:r>
            <a:r>
              <a:rPr lang="de-DE" dirty="0" err="1"/>
              <a:t>Auswahlbereicht</a:t>
            </a:r>
            <a:r>
              <a:rPr lang="de-DE" dirty="0"/>
              <a:t> von Starrkörper:</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46</a:t>
            </a:fld>
            <a:endParaRPr lang="de-DE">
              <a:solidFill>
                <a:prstClr val="white"/>
              </a:solidFill>
            </a:endParaRPr>
          </a:p>
        </p:txBody>
      </p:sp>
      <p:pic>
        <p:nvPicPr>
          <p:cNvPr id="5" name="Grafik 4"/>
          <p:cNvPicPr>
            <a:picLocks noChangeAspect="1"/>
          </p:cNvPicPr>
          <p:nvPr/>
        </p:nvPicPr>
        <p:blipFill>
          <a:blip r:embed="rId2"/>
          <a:stretch>
            <a:fillRect/>
          </a:stretch>
        </p:blipFill>
        <p:spPr>
          <a:xfrm>
            <a:off x="2452753" y="3026678"/>
            <a:ext cx="4238494" cy="1523464"/>
          </a:xfrm>
          <a:prstGeom prst="rect">
            <a:avLst/>
          </a:prstGeom>
        </p:spPr>
      </p:pic>
      <p:pic>
        <p:nvPicPr>
          <p:cNvPr id="6" name="Grafik 5"/>
          <p:cNvPicPr>
            <a:picLocks noChangeAspect="1"/>
          </p:cNvPicPr>
          <p:nvPr/>
        </p:nvPicPr>
        <p:blipFill>
          <a:blip r:embed="rId3"/>
          <a:stretch>
            <a:fillRect/>
          </a:stretch>
        </p:blipFill>
        <p:spPr>
          <a:xfrm>
            <a:off x="2637856" y="4809902"/>
            <a:ext cx="3737777" cy="1463901"/>
          </a:xfrm>
          <a:prstGeom prst="rect">
            <a:avLst/>
          </a:prstGeom>
        </p:spPr>
      </p:pic>
    </p:spTree>
    <p:extLst>
      <p:ext uri="{BB962C8B-B14F-4D97-AF65-F5344CB8AC3E}">
        <p14:creationId xmlns:p14="http://schemas.microsoft.com/office/powerpoint/2010/main" val="2406526359"/>
      </p:ext>
    </p:extLst>
  </p:cSld>
  <p:clrMapOvr>
    <a:masterClrMapping/>
  </p:clrMapOvr>
  <p:transition>
    <p:strips dir="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3" name="Inhaltsplatzhalter 2"/>
          <p:cNvSpPr>
            <a:spLocks noGrp="1"/>
          </p:cNvSpPr>
          <p:nvPr>
            <p:ph idx="1"/>
          </p:nvPr>
        </p:nvSpPr>
        <p:spPr/>
        <p:txBody>
          <a:bodyPr/>
          <a:lstStyle/>
          <a:p>
            <a:r>
              <a:rPr lang="de-DE" dirty="0" err="1"/>
              <a:t>ProxyObject</a:t>
            </a:r>
            <a:r>
              <a:rPr lang="de-DE" dirty="0"/>
              <a:t> – oder auch Platzhalter-Objekt, ist eine gute Möglichkeit, eine relative Bewegung zwischen 2 Baugruppen zu ermöglichen, um feste Verbindung zu sparen</a:t>
            </a:r>
          </a:p>
          <a:p>
            <a:r>
              <a:rPr lang="de-DE" dirty="0"/>
              <a:t>Feste Verbindung sollten nur immer für Grippen, Greifen, Saugen, Handhabungsaufgaben dienen. Für die Verbindung zwischen zwei Achsen soll man lieber mit Proxy Objekt machen.</a:t>
            </a:r>
          </a:p>
          <a:p>
            <a:r>
              <a:rPr lang="de-DE" dirty="0"/>
              <a:t>Nicht bewegende Teile wird nicht als Starrkörper definiert. Wenn man ein Schubgelenk hat, dessen Gehäuse fest unbeweglich ist und Schlitten sich bewegt, definiert man das Schubgelenk so, dass die Schlitten der Anhang ist, und der Basis leer gelassen, oder mit Proxy-Objekt versehen. Somit werden die Körper schon sozusagen fest geankert. Berechnung von festen Verbindung ist rechenintensiv</a:t>
            </a:r>
          </a:p>
          <a:p>
            <a:r>
              <a:rPr lang="de-DE" dirty="0"/>
              <a:t>Niemals ein Starrkörper mit mehrere Auswähle versehen. </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47</a:t>
            </a:fld>
            <a:endParaRPr lang="de-DE">
              <a:solidFill>
                <a:prstClr val="white"/>
              </a:solidFill>
            </a:endParaRPr>
          </a:p>
        </p:txBody>
      </p:sp>
      <p:pic>
        <p:nvPicPr>
          <p:cNvPr id="5" name="Grafik 4"/>
          <p:cNvPicPr>
            <a:picLocks noChangeAspect="1"/>
          </p:cNvPicPr>
          <p:nvPr/>
        </p:nvPicPr>
        <p:blipFill>
          <a:blip r:embed="rId2"/>
          <a:stretch>
            <a:fillRect/>
          </a:stretch>
        </p:blipFill>
        <p:spPr>
          <a:xfrm>
            <a:off x="5795966" y="3633569"/>
            <a:ext cx="3219450" cy="1352550"/>
          </a:xfrm>
          <a:prstGeom prst="rect">
            <a:avLst/>
          </a:prstGeom>
        </p:spPr>
      </p:pic>
      <p:sp>
        <p:nvSpPr>
          <p:cNvPr id="6" name="Ellipse 5"/>
          <p:cNvSpPr/>
          <p:nvPr/>
        </p:nvSpPr>
        <p:spPr>
          <a:xfrm>
            <a:off x="6266576" y="4309844"/>
            <a:ext cx="1139115" cy="676275"/>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r Verbinder 7"/>
          <p:cNvCxnSpPr/>
          <p:nvPr/>
        </p:nvCxnSpPr>
        <p:spPr bwMode="auto">
          <a:xfrm flipH="1" flipV="1">
            <a:off x="4118994" y="4555222"/>
            <a:ext cx="2105637" cy="92279"/>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9" name="Textfeld 8"/>
          <p:cNvSpPr txBox="1"/>
          <p:nvPr/>
        </p:nvSpPr>
        <p:spPr>
          <a:xfrm>
            <a:off x="1503225" y="4385945"/>
            <a:ext cx="2669320" cy="338554"/>
          </a:xfrm>
          <a:prstGeom prst="rect">
            <a:avLst/>
          </a:prstGeom>
          <a:noFill/>
        </p:spPr>
        <p:txBody>
          <a:bodyPr wrap="none" rtlCol="0">
            <a:spAutoFit/>
          </a:bodyPr>
          <a:lstStyle/>
          <a:p>
            <a:pPr algn="l">
              <a:spcBef>
                <a:spcPts val="0"/>
              </a:spcBef>
            </a:pPr>
            <a:r>
              <a:rPr lang="de-DE" sz="1600" dirty="0">
                <a:solidFill>
                  <a:schemeClr val="tx1"/>
                </a:solidFill>
                <a:latin typeface="+mn-lt"/>
              </a:rPr>
              <a:t>Diese Zahl nicht mehr als 1</a:t>
            </a:r>
          </a:p>
        </p:txBody>
      </p:sp>
    </p:spTree>
    <p:extLst>
      <p:ext uri="{BB962C8B-B14F-4D97-AF65-F5344CB8AC3E}">
        <p14:creationId xmlns:p14="http://schemas.microsoft.com/office/powerpoint/2010/main" val="645584291"/>
      </p:ext>
    </p:extLst>
  </p:cSld>
  <p:clrMapOvr>
    <a:masterClrMapping/>
  </p:clrMapOvr>
  <p:transition>
    <p:strips dir="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3" name="Inhaltsplatzhalter 2"/>
          <p:cNvSpPr>
            <a:spLocks noGrp="1"/>
          </p:cNvSpPr>
          <p:nvPr>
            <p:ph idx="1"/>
          </p:nvPr>
        </p:nvSpPr>
        <p:spPr/>
        <p:txBody>
          <a:bodyPr/>
          <a:lstStyle/>
          <a:p>
            <a:r>
              <a:rPr lang="de-DE" dirty="0"/>
              <a:t>Position des Gelenks als Variable für die Begrenzung</a:t>
            </a:r>
          </a:p>
          <a:p>
            <a:r>
              <a:rPr lang="de-DE" dirty="0"/>
              <a:t>Verkettete Operationen in Gantt-Diagramm</a:t>
            </a:r>
          </a:p>
          <a:p>
            <a:r>
              <a:rPr lang="de-DE" dirty="0"/>
              <a:t>Bedingungsobjekt können auch mit Zeit als Bedingung, indem man die Zeit eintippt</a:t>
            </a:r>
          </a:p>
          <a:p>
            <a:r>
              <a:rPr lang="de-DE" dirty="0"/>
              <a:t>Nach der </a:t>
            </a:r>
            <a:r>
              <a:rPr lang="de-DE" dirty="0" err="1"/>
              <a:t>Kinematisierung</a:t>
            </a:r>
            <a:r>
              <a:rPr lang="de-DE" dirty="0"/>
              <a:t> (Verbesserte) hat Viktor auch Interesse, es anzuschauen</a:t>
            </a:r>
          </a:p>
          <a:p>
            <a:r>
              <a:rPr lang="de-DE" dirty="0"/>
              <a:t>Richtige ELP soll jetzt eingebaut werden</a:t>
            </a:r>
          </a:p>
          <a:p>
            <a:r>
              <a:rPr lang="de-DE" dirty="0"/>
              <a:t>Die Form, Lage und Orientierung des Kollisionssensor kann man so manipulieren, dass es außerhalb des Objekt liegt. Somit kann man ein Laserstrahl oder das Näherungsfeld ein Näherungsschalter realitätsnah simulieren. Zu beachten: wenn das Sensor mitbewegen muss, definiert man auch ein Objekt, das mitbewegend ist.</a:t>
            </a:r>
          </a:p>
          <a:p>
            <a:r>
              <a:rPr lang="de-DE" dirty="0"/>
              <a:t>Um ein Objekt zu greifen, muss man das Attachment in fester Verbindung definieren. Mit starren Körper kann man nur ein spezifischen Objekt greifen. Mit Objekt aus Auslösung kann man dasjenige Objekt greifen, das den Kollisionssensor triggert hat. Somit Objekt unabhängig machen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48</a:t>
            </a:fld>
            <a:endParaRPr lang="de-DE">
              <a:solidFill>
                <a:prstClr val="white"/>
              </a:solidFill>
            </a:endParaRPr>
          </a:p>
        </p:txBody>
      </p:sp>
    </p:spTree>
    <p:extLst>
      <p:ext uri="{BB962C8B-B14F-4D97-AF65-F5344CB8AC3E}">
        <p14:creationId xmlns:p14="http://schemas.microsoft.com/office/powerpoint/2010/main" val="3595791927"/>
      </p:ext>
    </p:extLst>
  </p:cSld>
  <p:clrMapOvr>
    <a:masterClrMapping/>
  </p:clrMapOvr>
  <p:transition>
    <p:strips dir="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49</a:t>
            </a:fld>
            <a:endParaRPr lang="de-DE">
              <a:solidFill>
                <a:prstClr val="white"/>
              </a:solidFill>
            </a:endParaRPr>
          </a:p>
        </p:txBody>
      </p:sp>
      <p:pic>
        <p:nvPicPr>
          <p:cNvPr id="5" name="Inhaltsplatzhalter 4"/>
          <p:cNvPicPr>
            <a:picLocks noGrp="1" noChangeAspect="1"/>
          </p:cNvPicPr>
          <p:nvPr>
            <p:ph idx="1"/>
          </p:nvPr>
        </p:nvPicPr>
        <p:blipFill>
          <a:blip r:embed="rId2"/>
          <a:stretch>
            <a:fillRect/>
          </a:stretch>
        </p:blipFill>
        <p:spPr>
          <a:xfrm>
            <a:off x="457200" y="1635168"/>
            <a:ext cx="8229600" cy="4456027"/>
          </a:xfrm>
          <a:prstGeom prst="rect">
            <a:avLst/>
          </a:prstGeom>
        </p:spPr>
      </p:pic>
    </p:spTree>
    <p:extLst>
      <p:ext uri="{BB962C8B-B14F-4D97-AF65-F5344CB8AC3E}">
        <p14:creationId xmlns:p14="http://schemas.microsoft.com/office/powerpoint/2010/main" val="3720413822"/>
      </p:ext>
    </p:extLst>
  </p:cSld>
  <p:clrMapOvr>
    <a:masterClrMapping/>
  </p:clrMapOvr>
  <p:transition>
    <p:strips dir="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Testfälle Ergebnisse</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a:t>
            </a:fld>
            <a:endParaRPr lang="de-DE">
              <a:solidFill>
                <a:prstClr val="white"/>
              </a:solidFill>
            </a:endParaRPr>
          </a:p>
        </p:txBody>
      </p:sp>
      <p:pic>
        <p:nvPicPr>
          <p:cNvPr id="7" name="Inhaltsplatzhalter 6"/>
          <p:cNvPicPr>
            <a:picLocks noGrp="1" noChangeAspect="1"/>
          </p:cNvPicPr>
          <p:nvPr>
            <p:ph idx="1"/>
          </p:nvPr>
        </p:nvPicPr>
        <p:blipFill>
          <a:blip r:embed="rId2"/>
          <a:stretch>
            <a:fillRect/>
          </a:stretch>
        </p:blipFill>
        <p:spPr>
          <a:xfrm>
            <a:off x="457200" y="1522542"/>
            <a:ext cx="8229600" cy="3104147"/>
          </a:xfrm>
          <a:prstGeom prst="rect">
            <a:avLst/>
          </a:prstGeom>
        </p:spPr>
      </p:pic>
      <p:sp>
        <p:nvSpPr>
          <p:cNvPr id="8" name="Rechteck 7"/>
          <p:cNvSpPr/>
          <p:nvPr/>
        </p:nvSpPr>
        <p:spPr>
          <a:xfrm>
            <a:off x="4412610" y="2390862"/>
            <a:ext cx="3523376" cy="453005"/>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0" name="Gerade Verbindung mit Pfeil 9"/>
          <p:cNvCxnSpPr>
            <a:stCxn id="8" idx="1"/>
          </p:cNvCxnSpPr>
          <p:nvPr/>
        </p:nvCxnSpPr>
        <p:spPr bwMode="auto">
          <a:xfrm flipH="1" flipV="1">
            <a:off x="1442906" y="2306972"/>
            <a:ext cx="2969704" cy="310393"/>
          </a:xfrm>
          <a:prstGeom prst="straightConnector1">
            <a:avLst/>
          </a:prstGeom>
          <a:solidFill>
            <a:srgbClr val="6699FF"/>
          </a:solidFill>
          <a:ln w="12700" cap="flat" cmpd="sng" algn="ctr">
            <a:solidFill>
              <a:srgbClr val="FF0000"/>
            </a:solidFill>
            <a:prstDash val="solid"/>
            <a:round/>
            <a:headEnd type="none" w="med" len="med"/>
            <a:tailEnd type="triangle"/>
          </a:ln>
          <a:effectLst/>
        </p:spPr>
      </p:cxnSp>
      <p:sp>
        <p:nvSpPr>
          <p:cNvPr id="11" name="Rechteck 10"/>
          <p:cNvSpPr/>
          <p:nvPr/>
        </p:nvSpPr>
        <p:spPr>
          <a:xfrm>
            <a:off x="4429389" y="2827089"/>
            <a:ext cx="3506597" cy="201336"/>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2" name="Gerade Verbindung mit Pfeil 11"/>
          <p:cNvCxnSpPr>
            <a:stCxn id="11" idx="1"/>
          </p:cNvCxnSpPr>
          <p:nvPr/>
        </p:nvCxnSpPr>
        <p:spPr bwMode="auto">
          <a:xfrm flipH="1" flipV="1">
            <a:off x="1442906" y="2462168"/>
            <a:ext cx="2986483" cy="465589"/>
          </a:xfrm>
          <a:prstGeom prst="straightConnector1">
            <a:avLst/>
          </a:prstGeom>
          <a:solidFill>
            <a:srgbClr val="6699FF"/>
          </a:solidFill>
          <a:ln w="12700" cap="flat" cmpd="sng" algn="ctr">
            <a:solidFill>
              <a:srgbClr val="00B050"/>
            </a:solidFill>
            <a:prstDash val="solid"/>
            <a:round/>
            <a:headEnd type="none" w="med" len="med"/>
            <a:tailEnd type="triangle"/>
          </a:ln>
          <a:effectLst/>
        </p:spPr>
      </p:cxnSp>
      <p:sp>
        <p:nvSpPr>
          <p:cNvPr id="15" name="Rechteck 14"/>
          <p:cNvSpPr/>
          <p:nvPr/>
        </p:nvSpPr>
        <p:spPr>
          <a:xfrm>
            <a:off x="4412610" y="4303552"/>
            <a:ext cx="3724711" cy="142613"/>
          </a:xfrm>
          <a:prstGeom prst="rect">
            <a:avLst/>
          </a:prstGeom>
          <a:noFill/>
          <a:ln>
            <a:solidFill>
              <a:srgbClr val="7030A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 Verbindung mit Pfeil 15"/>
          <p:cNvCxnSpPr>
            <a:stCxn id="15" idx="1"/>
          </p:cNvCxnSpPr>
          <p:nvPr/>
        </p:nvCxnSpPr>
        <p:spPr bwMode="auto">
          <a:xfrm flipH="1" flipV="1">
            <a:off x="2466364" y="2114922"/>
            <a:ext cx="1946246" cy="2259937"/>
          </a:xfrm>
          <a:prstGeom prst="straightConnector1">
            <a:avLst/>
          </a:prstGeom>
          <a:solidFill>
            <a:srgbClr val="6699FF"/>
          </a:solidFill>
          <a:ln w="12700" cap="flat" cmpd="sng" algn="ctr">
            <a:solidFill>
              <a:srgbClr val="7030A0"/>
            </a:solidFill>
            <a:prstDash val="solid"/>
            <a:round/>
            <a:headEnd type="none" w="med" len="med"/>
            <a:tailEnd type="triangle"/>
          </a:ln>
          <a:effectLst/>
        </p:spPr>
      </p:cxnSp>
      <p:sp>
        <p:nvSpPr>
          <p:cNvPr id="21" name="Rechteck 20"/>
          <p:cNvSpPr/>
          <p:nvPr/>
        </p:nvSpPr>
        <p:spPr>
          <a:xfrm>
            <a:off x="492974" y="4726461"/>
            <a:ext cx="2525086" cy="464793"/>
          </a:xfrm>
          <a:prstGeom prst="rect">
            <a:avLst/>
          </a:prstGeom>
          <a:noFill/>
          <a:ln>
            <a:solidFill>
              <a:srgbClr val="7030A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100" dirty="0"/>
              <a:t>Oberbaugruppe gehörende Kinematik</a:t>
            </a:r>
          </a:p>
        </p:txBody>
      </p:sp>
      <p:sp>
        <p:nvSpPr>
          <p:cNvPr id="23" name="Rechteck 22"/>
          <p:cNvSpPr/>
          <p:nvPr/>
        </p:nvSpPr>
        <p:spPr>
          <a:xfrm>
            <a:off x="3154262" y="4726461"/>
            <a:ext cx="2516695" cy="453523"/>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100" dirty="0"/>
              <a:t>Unterbaugruppe gehörende Kinematik</a:t>
            </a:r>
          </a:p>
        </p:txBody>
      </p:sp>
      <p:sp>
        <p:nvSpPr>
          <p:cNvPr id="24" name="Rechteck 23"/>
          <p:cNvSpPr/>
          <p:nvPr/>
        </p:nvSpPr>
        <p:spPr>
          <a:xfrm>
            <a:off x="5807159" y="4726460"/>
            <a:ext cx="2516695" cy="45352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100" dirty="0"/>
              <a:t>Unterbaugruppe gehörende Kinematik</a:t>
            </a:r>
          </a:p>
        </p:txBody>
      </p:sp>
      <p:sp>
        <p:nvSpPr>
          <p:cNvPr id="3" name="Textfeld 2"/>
          <p:cNvSpPr txBox="1"/>
          <p:nvPr/>
        </p:nvSpPr>
        <p:spPr>
          <a:xfrm>
            <a:off x="179687" y="5291026"/>
            <a:ext cx="8964313" cy="1077218"/>
          </a:xfrm>
          <a:prstGeom prst="rect">
            <a:avLst/>
          </a:prstGeom>
          <a:noFill/>
        </p:spPr>
        <p:txBody>
          <a:bodyPr wrap="none" rtlCol="0">
            <a:spAutoFit/>
          </a:bodyPr>
          <a:lstStyle/>
          <a:p>
            <a:pPr marL="285750" indent="-285750" algn="l">
              <a:spcBef>
                <a:spcPts val="0"/>
              </a:spcBef>
              <a:buFont typeface="Arial" panose="020B0604020202020204" pitchFamily="34" charset="0"/>
              <a:buChar char="•"/>
            </a:pPr>
            <a:r>
              <a:rPr lang="de-DE" sz="1600" dirty="0">
                <a:solidFill>
                  <a:schemeClr val="tx1"/>
                </a:solidFill>
                <a:latin typeface="+mn-lt"/>
              </a:rPr>
              <a:t>Die Pfeile zeigen den Zusammenhang der Kinematik mit ihren entsprechenden Komponenten</a:t>
            </a:r>
          </a:p>
          <a:p>
            <a:pPr marL="285750" indent="-285750" algn="l">
              <a:spcBef>
                <a:spcPts val="0"/>
              </a:spcBef>
              <a:buFont typeface="Arial" panose="020B0604020202020204" pitchFamily="34" charset="0"/>
              <a:buChar char="•"/>
            </a:pPr>
            <a:r>
              <a:rPr lang="de-DE" sz="1600" dirty="0">
                <a:solidFill>
                  <a:schemeClr val="tx1"/>
                </a:solidFill>
                <a:latin typeface="+mn-lt"/>
              </a:rPr>
              <a:t>Die Unterbaugruppe </a:t>
            </a:r>
            <a:r>
              <a:rPr lang="de-DE" sz="1600" i="1" dirty="0">
                <a:solidFill>
                  <a:schemeClr val="tx1"/>
                </a:solidFill>
                <a:latin typeface="+mn-lt"/>
              </a:rPr>
              <a:t>Antrieb</a:t>
            </a:r>
            <a:r>
              <a:rPr lang="de-DE" sz="1600" dirty="0">
                <a:solidFill>
                  <a:schemeClr val="tx1"/>
                </a:solidFill>
                <a:latin typeface="+mn-lt"/>
              </a:rPr>
              <a:t> besitzt die Kinematik, die unter der Spalte „Übergeordnete </a:t>
            </a:r>
            <a:br>
              <a:rPr lang="de-DE" sz="1600" dirty="0">
                <a:solidFill>
                  <a:schemeClr val="tx1"/>
                </a:solidFill>
                <a:latin typeface="+mn-lt"/>
              </a:rPr>
            </a:br>
            <a:r>
              <a:rPr lang="de-DE" sz="1600" dirty="0">
                <a:solidFill>
                  <a:schemeClr val="tx1"/>
                </a:solidFill>
                <a:latin typeface="+mn-lt"/>
              </a:rPr>
              <a:t>Komponente“ zugeordnet sind</a:t>
            </a:r>
          </a:p>
          <a:p>
            <a:pPr marL="285750" indent="-285750" algn="l">
              <a:spcBef>
                <a:spcPts val="0"/>
              </a:spcBef>
              <a:buFont typeface="Arial" panose="020B0604020202020204" pitchFamily="34" charset="0"/>
              <a:buChar char="•"/>
            </a:pPr>
            <a:r>
              <a:rPr lang="de-DE" sz="1600" dirty="0">
                <a:solidFill>
                  <a:schemeClr val="tx1"/>
                </a:solidFill>
                <a:latin typeface="+mn-lt"/>
              </a:rPr>
              <a:t>Kinematik mit leeren Zellen unter „Übergeordnete Komponente“ gehört der aktiven Baugruppe</a:t>
            </a:r>
          </a:p>
        </p:txBody>
      </p:sp>
    </p:spTree>
    <p:extLst>
      <p:ext uri="{BB962C8B-B14F-4D97-AF65-F5344CB8AC3E}">
        <p14:creationId xmlns:p14="http://schemas.microsoft.com/office/powerpoint/2010/main" val="3718615865"/>
      </p:ext>
    </p:extLst>
  </p:cSld>
  <p:clrMapOvr>
    <a:masterClrMapping/>
  </p:clrMapOvr>
  <p:transition>
    <p:strips dir="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3" name="Inhaltsplatzhalter 2"/>
          <p:cNvSpPr>
            <a:spLocks noGrp="1"/>
          </p:cNvSpPr>
          <p:nvPr>
            <p:ph idx="1"/>
          </p:nvPr>
        </p:nvSpPr>
        <p:spPr/>
        <p:txBody>
          <a:bodyPr/>
          <a:lstStyle/>
          <a:p>
            <a:r>
              <a:rPr lang="de-DE" dirty="0"/>
              <a:t>Ich soll NX 10.0.3.5 herunterladen aus GTAC. (den Patch) hat weniger Bugs</a:t>
            </a:r>
          </a:p>
          <a:p>
            <a:r>
              <a:rPr lang="de-DE" dirty="0"/>
              <a:t>Oder NX11</a:t>
            </a:r>
          </a:p>
          <a:p>
            <a:r>
              <a:rPr lang="de-DE" dirty="0"/>
              <a:t>Für die Programmierung der Abläufe- Viktor hat mit einem Signal, „Modul“ gearbeitet, um die Vorgänge zu entkoppeln. Ich habe mit Zustand als Variable. Beide sollten okay sein</a:t>
            </a:r>
          </a:p>
          <a:p>
            <a:r>
              <a:rPr lang="de-DE" dirty="0"/>
              <a:t>Die Starrkörper werden mit den Teilen verbunden mit einer Art von ID. Wenn man ein Körper ersetzt, wählt man die Beziehung beizubehalten, und durch eine Assistent kann man die ID sozusagen übertragen um die Kinematik zu übertragen</a:t>
            </a:r>
          </a:p>
          <a:p>
            <a:r>
              <a:rPr lang="de-DE" dirty="0"/>
              <a:t>Ich werde noch genauer in dem </a:t>
            </a:r>
            <a:r>
              <a:rPr lang="de-DE" dirty="0" err="1"/>
              <a:t>Use</a:t>
            </a:r>
            <a:r>
              <a:rPr lang="de-DE" dirty="0"/>
              <a:t>-Case von Viktor anschauen um was davon zu lernen. Ggf. noch ein </a:t>
            </a:r>
            <a:r>
              <a:rPr lang="de-DE" dirty="0" err="1"/>
              <a:t>Use</a:t>
            </a:r>
            <a:r>
              <a:rPr lang="de-DE" dirty="0"/>
              <a:t>-Case von Linear Antrieben</a:t>
            </a:r>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50</a:t>
            </a:fld>
            <a:endParaRPr lang="de-DE">
              <a:solidFill>
                <a:prstClr val="white"/>
              </a:solidFill>
            </a:endParaRPr>
          </a:p>
        </p:txBody>
      </p:sp>
    </p:spTree>
    <p:extLst>
      <p:ext uri="{BB962C8B-B14F-4D97-AF65-F5344CB8AC3E}">
        <p14:creationId xmlns:p14="http://schemas.microsoft.com/office/powerpoint/2010/main" val="1018026630"/>
      </p:ext>
    </p:extLst>
  </p:cSld>
  <p:clrMapOvr>
    <a:masterClrMapping/>
  </p:clrMapOvr>
  <p:transition>
    <p:strips dir="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Testfälle Ergebnisse</a:t>
            </a:r>
          </a:p>
        </p:txBody>
      </p:sp>
      <p:sp>
        <p:nvSpPr>
          <p:cNvPr id="5" name="Textfeld 4"/>
          <p:cNvSpPr txBox="1"/>
          <p:nvPr/>
        </p:nvSpPr>
        <p:spPr>
          <a:xfrm>
            <a:off x="241303" y="1258432"/>
            <a:ext cx="8757462" cy="338554"/>
          </a:xfrm>
          <a:prstGeom prst="rect">
            <a:avLst/>
          </a:prstGeom>
          <a:noFill/>
        </p:spPr>
        <p:txBody>
          <a:bodyPr wrap="none" rtlCol="0">
            <a:spAutoFit/>
          </a:bodyPr>
          <a:lstStyle/>
          <a:p>
            <a:pPr algn="l">
              <a:spcBef>
                <a:spcPts val="0"/>
              </a:spcBef>
            </a:pPr>
            <a:r>
              <a:rPr lang="de-DE" sz="1600" b="1" dirty="0">
                <a:solidFill>
                  <a:schemeClr val="tx1"/>
                </a:solidFill>
                <a:latin typeface="+mn-lt"/>
              </a:rPr>
              <a:t>Fort. Testfall 1: Teile in Baugruppe ersetzen (mit der Funktion „Komponenten ersetzen“)</a:t>
            </a:r>
          </a:p>
        </p:txBody>
      </p:sp>
      <p:sp>
        <p:nvSpPr>
          <p:cNvPr id="6" name="Rechteck 5"/>
          <p:cNvSpPr/>
          <p:nvPr/>
        </p:nvSpPr>
        <p:spPr>
          <a:xfrm>
            <a:off x="787651" y="2811824"/>
            <a:ext cx="688063"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sp>
        <p:nvSpPr>
          <p:cNvPr id="7" name="Rechteck 6"/>
          <p:cNvSpPr/>
          <p:nvPr/>
        </p:nvSpPr>
        <p:spPr>
          <a:xfrm>
            <a:off x="1724340" y="4108326"/>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sp>
        <p:nvSpPr>
          <p:cNvPr id="8" name="Rechteck 7"/>
          <p:cNvSpPr/>
          <p:nvPr/>
        </p:nvSpPr>
        <p:spPr>
          <a:xfrm>
            <a:off x="1724340" y="5321307"/>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sp>
        <p:nvSpPr>
          <p:cNvPr id="9" name="Textfeld 8"/>
          <p:cNvSpPr txBox="1"/>
          <p:nvPr/>
        </p:nvSpPr>
        <p:spPr>
          <a:xfrm>
            <a:off x="2872020" y="4142614"/>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10" name="Textfeld 9"/>
          <p:cNvSpPr txBox="1"/>
          <p:nvPr/>
        </p:nvSpPr>
        <p:spPr>
          <a:xfrm>
            <a:off x="2872020" y="535559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sp>
        <p:nvSpPr>
          <p:cNvPr id="11" name="Rechteck 10"/>
          <p:cNvSpPr/>
          <p:nvPr/>
        </p:nvSpPr>
        <p:spPr>
          <a:xfrm>
            <a:off x="4293851" y="4108326"/>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sp>
        <p:nvSpPr>
          <p:cNvPr id="12" name="Rechteck 11"/>
          <p:cNvSpPr/>
          <p:nvPr/>
        </p:nvSpPr>
        <p:spPr>
          <a:xfrm>
            <a:off x="4302473" y="5321307"/>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sp>
        <p:nvSpPr>
          <p:cNvPr id="13" name="Rechteck 12"/>
          <p:cNvSpPr/>
          <p:nvPr/>
        </p:nvSpPr>
        <p:spPr>
          <a:xfrm>
            <a:off x="2448617" y="2276201"/>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sp>
        <p:nvSpPr>
          <p:cNvPr id="14" name="Rechteck 13"/>
          <p:cNvSpPr/>
          <p:nvPr/>
        </p:nvSpPr>
        <p:spPr>
          <a:xfrm>
            <a:off x="3908430" y="2042071"/>
            <a:ext cx="673705"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cxnSp>
        <p:nvCxnSpPr>
          <p:cNvPr id="16" name="Gewinkelter Verbinder 15"/>
          <p:cNvCxnSpPr>
            <a:stCxn id="6" idx="2"/>
            <a:endCxn id="7" idx="1"/>
          </p:cNvCxnSpPr>
          <p:nvPr/>
        </p:nvCxnSpPr>
        <p:spPr bwMode="auto">
          <a:xfrm rot="16200000" flipH="1">
            <a:off x="890733" y="3478285"/>
            <a:ext cx="1074556" cy="59265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7" name="Gewinkelter Verbinder 16"/>
          <p:cNvCxnSpPr>
            <a:stCxn id="6" idx="2"/>
            <a:endCxn id="8" idx="1"/>
          </p:cNvCxnSpPr>
          <p:nvPr/>
        </p:nvCxnSpPr>
        <p:spPr bwMode="auto">
          <a:xfrm rot="16200000" flipH="1">
            <a:off x="284243" y="4084775"/>
            <a:ext cx="2287537" cy="59265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21" name="Gerader Verbinder 20"/>
          <p:cNvCxnSpPr>
            <a:stCxn id="7" idx="3"/>
            <a:endCxn id="9" idx="1"/>
          </p:cNvCxnSpPr>
          <p:nvPr/>
        </p:nvCxnSpPr>
        <p:spPr bwMode="auto">
          <a:xfrm flipV="1">
            <a:off x="2448617" y="4311891"/>
            <a:ext cx="423403"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2" name="Gerader Verbinder 21"/>
          <p:cNvCxnSpPr>
            <a:stCxn id="9" idx="3"/>
            <a:endCxn id="11" idx="1"/>
          </p:cNvCxnSpPr>
          <p:nvPr/>
        </p:nvCxnSpPr>
        <p:spPr bwMode="auto">
          <a:xfrm>
            <a:off x="3571250" y="4311891"/>
            <a:ext cx="722601"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5" name="Gerader Verbinder 24"/>
          <p:cNvCxnSpPr>
            <a:stCxn id="10" idx="3"/>
            <a:endCxn id="12" idx="1"/>
          </p:cNvCxnSpPr>
          <p:nvPr/>
        </p:nvCxnSpPr>
        <p:spPr bwMode="auto">
          <a:xfrm>
            <a:off x="3571250" y="5524873"/>
            <a:ext cx="731223"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8" name="Gerader Verbinder 27"/>
          <p:cNvCxnSpPr>
            <a:stCxn id="8" idx="3"/>
            <a:endCxn id="10" idx="1"/>
          </p:cNvCxnSpPr>
          <p:nvPr/>
        </p:nvCxnSpPr>
        <p:spPr bwMode="auto">
          <a:xfrm>
            <a:off x="2448617" y="5524873"/>
            <a:ext cx="423403"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3" name="Gerade Verbindung mit Pfeil 32"/>
          <p:cNvCxnSpPr>
            <a:stCxn id="13" idx="1"/>
            <a:endCxn id="7" idx="0"/>
          </p:cNvCxnSpPr>
          <p:nvPr/>
        </p:nvCxnSpPr>
        <p:spPr bwMode="auto">
          <a:xfrm flipH="1">
            <a:off x="2086479" y="2479767"/>
            <a:ext cx="362138" cy="1628559"/>
          </a:xfrm>
          <a:prstGeom prst="straightConnector1">
            <a:avLst/>
          </a:prstGeom>
          <a:solidFill>
            <a:srgbClr val="6699FF"/>
          </a:solidFill>
          <a:ln w="12700" cap="flat" cmpd="sng" algn="ctr">
            <a:solidFill>
              <a:srgbClr val="0070C0"/>
            </a:solidFill>
            <a:prstDash val="solid"/>
            <a:round/>
            <a:headEnd type="triangle"/>
            <a:tailEnd type="triangle"/>
          </a:ln>
          <a:effectLst/>
        </p:spPr>
      </p:cxnSp>
      <p:cxnSp>
        <p:nvCxnSpPr>
          <p:cNvPr id="34" name="Gerade Verbindung mit Pfeil 33"/>
          <p:cNvCxnSpPr>
            <a:stCxn id="14" idx="1"/>
            <a:endCxn id="7" idx="0"/>
          </p:cNvCxnSpPr>
          <p:nvPr/>
        </p:nvCxnSpPr>
        <p:spPr bwMode="auto">
          <a:xfrm flipH="1">
            <a:off x="2086479" y="2246118"/>
            <a:ext cx="1821951" cy="1862208"/>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43" name="Rechteck 42"/>
          <p:cNvSpPr/>
          <p:nvPr/>
        </p:nvSpPr>
        <p:spPr>
          <a:xfrm>
            <a:off x="5474568" y="4706731"/>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1</a:t>
            </a:r>
          </a:p>
        </p:txBody>
      </p:sp>
      <p:cxnSp>
        <p:nvCxnSpPr>
          <p:cNvPr id="44" name="Gerader Verbinder 43"/>
          <p:cNvCxnSpPr>
            <a:stCxn id="11" idx="3"/>
            <a:endCxn id="43" idx="1"/>
          </p:cNvCxnSpPr>
          <p:nvPr/>
        </p:nvCxnSpPr>
        <p:spPr bwMode="auto">
          <a:xfrm>
            <a:off x="4936647" y="4311892"/>
            <a:ext cx="537921" cy="59840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47" name="Gerader Verbinder 46"/>
          <p:cNvCxnSpPr>
            <a:stCxn id="12" idx="3"/>
            <a:endCxn id="43" idx="1"/>
          </p:cNvCxnSpPr>
          <p:nvPr/>
        </p:nvCxnSpPr>
        <p:spPr bwMode="auto">
          <a:xfrm flipV="1">
            <a:off x="4945269" y="4910297"/>
            <a:ext cx="529299" cy="614576"/>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54" name="Rechteck 53"/>
          <p:cNvSpPr/>
          <p:nvPr/>
        </p:nvSpPr>
        <p:spPr>
          <a:xfrm>
            <a:off x="5474568" y="2881370"/>
            <a:ext cx="673705"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3</a:t>
            </a:r>
          </a:p>
        </p:txBody>
      </p:sp>
      <p:cxnSp>
        <p:nvCxnSpPr>
          <p:cNvPr id="55" name="Gewinkelter Verbinder 54"/>
          <p:cNvCxnSpPr>
            <a:stCxn id="54" idx="2"/>
            <a:endCxn id="62" idx="1"/>
          </p:cNvCxnSpPr>
          <p:nvPr/>
        </p:nvCxnSpPr>
        <p:spPr bwMode="auto">
          <a:xfrm rot="16200000" flipH="1">
            <a:off x="5703664" y="3397221"/>
            <a:ext cx="356956" cy="14144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62" name="Rechteck 61"/>
          <p:cNvSpPr/>
          <p:nvPr/>
        </p:nvSpPr>
        <p:spPr>
          <a:xfrm>
            <a:off x="5952863" y="344285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sp>
        <p:nvSpPr>
          <p:cNvPr id="68" name="Textfeld 67"/>
          <p:cNvSpPr txBox="1"/>
          <p:nvPr/>
        </p:nvSpPr>
        <p:spPr>
          <a:xfrm>
            <a:off x="6863642" y="3482982"/>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sp>
        <p:nvSpPr>
          <p:cNvPr id="69" name="Rechteck 68"/>
          <p:cNvSpPr/>
          <p:nvPr/>
        </p:nvSpPr>
        <p:spPr>
          <a:xfrm>
            <a:off x="7888766" y="3452362"/>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3</a:t>
            </a:r>
          </a:p>
        </p:txBody>
      </p:sp>
      <p:cxnSp>
        <p:nvCxnSpPr>
          <p:cNvPr id="70" name="Gerader Verbinder 69"/>
          <p:cNvCxnSpPr>
            <a:stCxn id="68" idx="3"/>
            <a:endCxn id="69" idx="1"/>
          </p:cNvCxnSpPr>
          <p:nvPr/>
        </p:nvCxnSpPr>
        <p:spPr bwMode="auto">
          <a:xfrm>
            <a:off x="7562872" y="3652259"/>
            <a:ext cx="325894" cy="366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73" name="Gerader Verbinder 72"/>
          <p:cNvCxnSpPr>
            <a:stCxn id="62" idx="3"/>
            <a:endCxn id="68" idx="1"/>
          </p:cNvCxnSpPr>
          <p:nvPr/>
        </p:nvCxnSpPr>
        <p:spPr bwMode="auto">
          <a:xfrm>
            <a:off x="6677140" y="3646420"/>
            <a:ext cx="186502" cy="583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82" name="Gerade Verbindung mit Pfeil 81"/>
          <p:cNvCxnSpPr>
            <a:stCxn id="54" idx="1"/>
            <a:endCxn id="7" idx="0"/>
          </p:cNvCxnSpPr>
          <p:nvPr/>
        </p:nvCxnSpPr>
        <p:spPr bwMode="auto">
          <a:xfrm flipH="1">
            <a:off x="2086479" y="3085417"/>
            <a:ext cx="3388089" cy="1022909"/>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87" name="Multiplizieren 86"/>
          <p:cNvSpPr/>
          <p:nvPr/>
        </p:nvSpPr>
        <p:spPr>
          <a:xfrm>
            <a:off x="3810513" y="3113884"/>
            <a:ext cx="771622" cy="741349"/>
          </a:xfrm>
          <a:prstGeom prst="mathMultiply">
            <a:avLst>
              <a:gd name="adj1" fmla="val 7825"/>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nchor="ctr">
            <a:noAutofit/>
          </a:bodyPr>
          <a:lstStyle/>
          <a:p>
            <a:pPr algn="l"/>
            <a:endParaRPr lang="de-DE" sz="1100" dirty="0"/>
          </a:p>
        </p:txBody>
      </p:sp>
      <p:sp>
        <p:nvSpPr>
          <p:cNvPr id="88" name="Multiplizieren 87"/>
          <p:cNvSpPr/>
          <p:nvPr/>
        </p:nvSpPr>
        <p:spPr>
          <a:xfrm>
            <a:off x="380244" y="5920486"/>
            <a:ext cx="434566" cy="435046"/>
          </a:xfrm>
          <a:prstGeom prst="mathMultiply">
            <a:avLst>
              <a:gd name="adj1" fmla="val 7825"/>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nchor="ctr">
            <a:noAutofit/>
          </a:bodyPr>
          <a:lstStyle/>
          <a:p>
            <a:pPr algn="l"/>
            <a:endParaRPr lang="de-DE" sz="1100" dirty="0"/>
          </a:p>
        </p:txBody>
      </p:sp>
      <p:sp>
        <p:nvSpPr>
          <p:cNvPr id="89" name="Textfeld 88"/>
          <p:cNvSpPr txBox="1"/>
          <p:nvPr/>
        </p:nvSpPr>
        <p:spPr>
          <a:xfrm>
            <a:off x="673843" y="5989337"/>
            <a:ext cx="2768707" cy="338554"/>
          </a:xfrm>
          <a:prstGeom prst="rect">
            <a:avLst/>
          </a:prstGeom>
          <a:noFill/>
        </p:spPr>
        <p:txBody>
          <a:bodyPr wrap="none" rtlCol="0">
            <a:spAutoFit/>
          </a:bodyPr>
          <a:lstStyle/>
          <a:p>
            <a:pPr algn="l">
              <a:spcBef>
                <a:spcPts val="0"/>
              </a:spcBef>
            </a:pPr>
            <a:r>
              <a:rPr lang="de-DE" sz="1600" dirty="0">
                <a:solidFill>
                  <a:schemeClr val="tx1"/>
                </a:solidFill>
                <a:latin typeface="+mn-lt"/>
              </a:rPr>
              <a:t>:Fehlmeldung bei Simulation</a:t>
            </a:r>
          </a:p>
        </p:txBody>
      </p:sp>
      <p:cxnSp>
        <p:nvCxnSpPr>
          <p:cNvPr id="90" name="Gerade Verbindung mit Pfeil 89"/>
          <p:cNvCxnSpPr/>
          <p:nvPr/>
        </p:nvCxnSpPr>
        <p:spPr bwMode="auto">
          <a:xfrm flipH="1">
            <a:off x="3445155" y="6181154"/>
            <a:ext cx="286053" cy="3639"/>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93" name="Textfeld 92"/>
          <p:cNvSpPr txBox="1"/>
          <p:nvPr/>
        </p:nvSpPr>
        <p:spPr>
          <a:xfrm>
            <a:off x="3664785" y="6004350"/>
            <a:ext cx="1029449" cy="338554"/>
          </a:xfrm>
          <a:prstGeom prst="rect">
            <a:avLst/>
          </a:prstGeom>
          <a:noFill/>
        </p:spPr>
        <p:txBody>
          <a:bodyPr wrap="none" rtlCol="0">
            <a:spAutoFit/>
          </a:bodyPr>
          <a:lstStyle/>
          <a:p>
            <a:pPr algn="l">
              <a:spcBef>
                <a:spcPts val="0"/>
              </a:spcBef>
            </a:pPr>
            <a:r>
              <a:rPr lang="de-DE" sz="1600" dirty="0">
                <a:solidFill>
                  <a:schemeClr val="tx1"/>
                </a:solidFill>
                <a:latin typeface="+mn-lt"/>
              </a:rPr>
              <a:t>:ersetzen</a:t>
            </a:r>
          </a:p>
        </p:txBody>
      </p:sp>
      <p:cxnSp>
        <p:nvCxnSpPr>
          <p:cNvPr id="94" name="Gerader Verbinder 93"/>
          <p:cNvCxnSpPr/>
          <p:nvPr/>
        </p:nvCxnSpPr>
        <p:spPr bwMode="auto">
          <a:xfrm>
            <a:off x="4672775" y="6181154"/>
            <a:ext cx="255699" cy="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97" name="Textfeld 96"/>
          <p:cNvSpPr txBox="1"/>
          <p:nvPr/>
        </p:nvSpPr>
        <p:spPr>
          <a:xfrm>
            <a:off x="4840753" y="5993916"/>
            <a:ext cx="1393202" cy="338554"/>
          </a:xfrm>
          <a:prstGeom prst="rect">
            <a:avLst/>
          </a:prstGeom>
          <a:noFill/>
        </p:spPr>
        <p:txBody>
          <a:bodyPr wrap="none" rtlCol="0">
            <a:spAutoFit/>
          </a:bodyPr>
          <a:lstStyle/>
          <a:p>
            <a:pPr algn="l">
              <a:spcBef>
                <a:spcPts val="0"/>
              </a:spcBef>
            </a:pPr>
            <a:r>
              <a:rPr lang="de-DE" sz="1600" dirty="0">
                <a:solidFill>
                  <a:schemeClr val="tx1"/>
                </a:solidFill>
                <a:latin typeface="+mn-lt"/>
              </a:rPr>
              <a:t>:Verknüpfung</a:t>
            </a:r>
          </a:p>
        </p:txBody>
      </p:sp>
      <p:sp>
        <p:nvSpPr>
          <p:cNvPr id="98" name="Textfeld 97"/>
          <p:cNvSpPr txBox="1"/>
          <p:nvPr/>
        </p:nvSpPr>
        <p:spPr>
          <a:xfrm>
            <a:off x="7171161" y="5524872"/>
            <a:ext cx="1600118" cy="830997"/>
          </a:xfrm>
          <a:prstGeom prst="rect">
            <a:avLst/>
          </a:prstGeom>
          <a:noFill/>
        </p:spPr>
        <p:txBody>
          <a:bodyPr wrap="none" rtlCol="0">
            <a:spAutoFit/>
          </a:bodyPr>
          <a:lstStyle/>
          <a:p>
            <a:pPr algn="l">
              <a:spcBef>
                <a:spcPts val="0"/>
              </a:spcBef>
            </a:pPr>
            <a:r>
              <a:rPr lang="de-DE" sz="1600" dirty="0">
                <a:solidFill>
                  <a:schemeClr val="tx1"/>
                </a:solidFill>
                <a:latin typeface="+mn-lt"/>
              </a:rPr>
              <a:t>SK: Starrkörper</a:t>
            </a:r>
            <a:br>
              <a:rPr lang="de-DE" sz="1600" dirty="0">
                <a:solidFill>
                  <a:schemeClr val="tx1"/>
                </a:solidFill>
                <a:latin typeface="+mn-lt"/>
              </a:rPr>
            </a:br>
            <a:r>
              <a:rPr lang="de-DE" sz="1600" dirty="0">
                <a:solidFill>
                  <a:schemeClr val="tx1"/>
                </a:solidFill>
                <a:latin typeface="+mn-lt"/>
              </a:rPr>
              <a:t>BG: Baugruppe</a:t>
            </a:r>
            <a:br>
              <a:rPr lang="de-DE" sz="1600" dirty="0">
                <a:solidFill>
                  <a:schemeClr val="tx1"/>
                </a:solidFill>
                <a:latin typeface="+mn-lt"/>
              </a:rPr>
            </a:br>
            <a:r>
              <a:rPr lang="de-DE" sz="1600" dirty="0">
                <a:solidFill>
                  <a:schemeClr val="tx1"/>
                </a:solidFill>
                <a:latin typeface="+mn-lt"/>
              </a:rPr>
              <a:t>Kin.: Kinematik</a:t>
            </a:r>
          </a:p>
        </p:txBody>
      </p:sp>
      <p:sp>
        <p:nvSpPr>
          <p:cNvPr id="101" name="Rechteck 100"/>
          <p:cNvSpPr/>
          <p:nvPr/>
        </p:nvSpPr>
        <p:spPr>
          <a:xfrm>
            <a:off x="4302473" y="2532128"/>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E</a:t>
            </a:r>
          </a:p>
        </p:txBody>
      </p:sp>
      <p:cxnSp>
        <p:nvCxnSpPr>
          <p:cNvPr id="102" name="Gewinkelter Verbinder 101"/>
          <p:cNvCxnSpPr>
            <a:stCxn id="14" idx="2"/>
            <a:endCxn id="101" idx="1"/>
          </p:cNvCxnSpPr>
          <p:nvPr/>
        </p:nvCxnSpPr>
        <p:spPr bwMode="auto">
          <a:xfrm rot="16200000" flipH="1">
            <a:off x="4131114" y="2564334"/>
            <a:ext cx="285529" cy="5719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3" name="Foliennummernplatzhalter 2"/>
          <p:cNvSpPr>
            <a:spLocks noGrp="1"/>
          </p:cNvSpPr>
          <p:nvPr>
            <p:ph type="sldNum" sz="quarter" idx="10"/>
          </p:nvPr>
        </p:nvSpPr>
        <p:spPr/>
        <p:txBody>
          <a:bodyPr/>
          <a:lstStyle/>
          <a:p>
            <a:fld id="{A9D39160-6622-4657-899B-E48054115A88}" type="slidenum">
              <a:rPr lang="de-DE" smtClean="0"/>
              <a:t>6</a:t>
            </a:fld>
            <a:endParaRPr lang="de-DE"/>
          </a:p>
        </p:txBody>
      </p:sp>
      <p:sp>
        <p:nvSpPr>
          <p:cNvPr id="46" name="Textfeld 45"/>
          <p:cNvSpPr txBox="1"/>
          <p:nvPr/>
        </p:nvSpPr>
        <p:spPr>
          <a:xfrm>
            <a:off x="5602140" y="1937818"/>
            <a:ext cx="3541860" cy="830997"/>
          </a:xfrm>
          <a:prstGeom prst="rect">
            <a:avLst/>
          </a:prstGeom>
          <a:noFill/>
        </p:spPr>
        <p:txBody>
          <a:bodyPr wrap="square" rtlCol="0">
            <a:spAutoFit/>
          </a:bodyPr>
          <a:lstStyle/>
          <a:p>
            <a:pPr algn="l">
              <a:spcBef>
                <a:spcPts val="0"/>
              </a:spcBef>
            </a:pPr>
            <a:r>
              <a:rPr lang="de-DE" sz="1600" dirty="0">
                <a:solidFill>
                  <a:schemeClr val="tx1"/>
                </a:solidFill>
                <a:latin typeface="+mn-lt"/>
              </a:rPr>
              <a:t>Nicht möglich, weil eine bereits als SK definierte Komponente darf nicht nochmal als SK definiert werden </a:t>
            </a:r>
          </a:p>
        </p:txBody>
      </p:sp>
      <p:sp>
        <p:nvSpPr>
          <p:cNvPr id="48" name="Textfeld 47"/>
          <p:cNvSpPr txBox="1"/>
          <p:nvPr/>
        </p:nvSpPr>
        <p:spPr>
          <a:xfrm>
            <a:off x="520341" y="1614344"/>
            <a:ext cx="3350318" cy="830997"/>
          </a:xfrm>
          <a:prstGeom prst="rect">
            <a:avLst/>
          </a:prstGeom>
          <a:noFill/>
        </p:spPr>
        <p:txBody>
          <a:bodyPr wrap="square" rtlCol="0">
            <a:spAutoFit/>
          </a:bodyPr>
          <a:lstStyle/>
          <a:p>
            <a:pPr algn="l">
              <a:spcBef>
                <a:spcPts val="0"/>
              </a:spcBef>
            </a:pPr>
            <a:r>
              <a:rPr lang="de-DE" sz="1600" dirty="0">
                <a:solidFill>
                  <a:schemeClr val="tx1"/>
                </a:solidFill>
                <a:latin typeface="+mn-lt"/>
              </a:rPr>
              <a:t>Es lässt sich ersetzen, ohne dass die Verknüpfung der Kinematik verloren geht</a:t>
            </a:r>
          </a:p>
        </p:txBody>
      </p:sp>
      <p:cxnSp>
        <p:nvCxnSpPr>
          <p:cNvPr id="18" name="Gerader Verbinder 17"/>
          <p:cNvCxnSpPr/>
          <p:nvPr/>
        </p:nvCxnSpPr>
        <p:spPr bwMode="auto">
          <a:xfrm>
            <a:off x="1929468" y="2445341"/>
            <a:ext cx="338080" cy="731881"/>
          </a:xfrm>
          <a:prstGeom prst="line">
            <a:avLst/>
          </a:prstGeom>
          <a:solidFill>
            <a:srgbClr val="6699FF"/>
          </a:solidFill>
          <a:ln w="12700" cap="flat" cmpd="sng" algn="ctr">
            <a:solidFill>
              <a:schemeClr val="tx1"/>
            </a:solidFill>
            <a:prstDash val="dash"/>
            <a:round/>
            <a:headEnd type="none" w="med" len="med"/>
            <a:tailEnd type="none" w="med" len="med"/>
          </a:ln>
          <a:effectLst/>
        </p:spPr>
      </p:cxnSp>
      <p:cxnSp>
        <p:nvCxnSpPr>
          <p:cNvPr id="49" name="Gerader Verbinder 48"/>
          <p:cNvCxnSpPr/>
          <p:nvPr/>
        </p:nvCxnSpPr>
        <p:spPr bwMode="auto">
          <a:xfrm>
            <a:off x="1948646" y="2462699"/>
            <a:ext cx="979537" cy="737385"/>
          </a:xfrm>
          <a:prstGeom prst="line">
            <a:avLst/>
          </a:prstGeom>
          <a:solidFill>
            <a:srgbClr val="6699FF"/>
          </a:solidFill>
          <a:ln w="12700" cap="flat" cmpd="sng" algn="ctr">
            <a:solidFill>
              <a:schemeClr val="tx1"/>
            </a:solidFill>
            <a:prstDash val="dash"/>
            <a:round/>
            <a:headEnd type="none" w="med" len="med"/>
            <a:tailEnd type="none" w="med" len="med"/>
          </a:ln>
          <a:effectLst/>
        </p:spPr>
      </p:cxnSp>
      <p:cxnSp>
        <p:nvCxnSpPr>
          <p:cNvPr id="52" name="Gerader Verbinder 51"/>
          <p:cNvCxnSpPr>
            <a:stCxn id="46" idx="1"/>
          </p:cNvCxnSpPr>
          <p:nvPr/>
        </p:nvCxnSpPr>
        <p:spPr bwMode="auto">
          <a:xfrm flipH="1">
            <a:off x="4976178" y="2353317"/>
            <a:ext cx="625962" cy="881249"/>
          </a:xfrm>
          <a:prstGeom prst="line">
            <a:avLst/>
          </a:prstGeom>
          <a:solidFill>
            <a:srgbClr val="6699FF"/>
          </a:solidFill>
          <a:ln w="12700"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973723000"/>
      </p:ext>
    </p:extLst>
  </p:cSld>
  <p:clrMapOvr>
    <a:masterClrMapping/>
  </p:clrMapOvr>
  <p:transition>
    <p:strips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Gerader Verbinder 68"/>
          <p:cNvCxnSpPr/>
          <p:nvPr/>
        </p:nvCxnSpPr>
        <p:spPr bwMode="auto">
          <a:xfrm>
            <a:off x="1857072" y="2822704"/>
            <a:ext cx="4541329" cy="2164685"/>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2" name="Titel 1"/>
          <p:cNvSpPr>
            <a:spLocks noGrp="1"/>
          </p:cNvSpPr>
          <p:nvPr>
            <p:ph type="title"/>
          </p:nvPr>
        </p:nvSpPr>
        <p:spPr/>
        <p:txBody>
          <a:bodyPr/>
          <a:lstStyle/>
          <a:p>
            <a:r>
              <a:rPr lang="de-DE" dirty="0"/>
              <a:t>Testfälle Ergebnisse</a:t>
            </a:r>
          </a:p>
        </p:txBody>
      </p:sp>
      <p:sp>
        <p:nvSpPr>
          <p:cNvPr id="5" name="Textfeld 4"/>
          <p:cNvSpPr txBox="1"/>
          <p:nvPr/>
        </p:nvSpPr>
        <p:spPr>
          <a:xfrm>
            <a:off x="241303" y="1258432"/>
            <a:ext cx="8870505" cy="338554"/>
          </a:xfrm>
          <a:prstGeom prst="rect">
            <a:avLst/>
          </a:prstGeom>
          <a:noFill/>
        </p:spPr>
        <p:txBody>
          <a:bodyPr wrap="none" rtlCol="0">
            <a:spAutoFit/>
          </a:bodyPr>
          <a:lstStyle/>
          <a:p>
            <a:pPr algn="l">
              <a:spcBef>
                <a:spcPts val="0"/>
              </a:spcBef>
            </a:pPr>
            <a:r>
              <a:rPr lang="de-DE" sz="1600" b="1" dirty="0">
                <a:solidFill>
                  <a:schemeClr val="tx1"/>
                </a:solidFill>
                <a:latin typeface="+mn-lt"/>
              </a:rPr>
              <a:t>Testfall 2: Baugruppe in Baugruppe ersetzen (mit der Funktion „Komponenten ersetzen“)</a:t>
            </a:r>
          </a:p>
        </p:txBody>
      </p:sp>
      <p:sp>
        <p:nvSpPr>
          <p:cNvPr id="6" name="Rechteck 5"/>
          <p:cNvSpPr/>
          <p:nvPr/>
        </p:nvSpPr>
        <p:spPr>
          <a:xfrm>
            <a:off x="361243" y="2336390"/>
            <a:ext cx="688063"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sp>
        <p:nvSpPr>
          <p:cNvPr id="7" name="Rechteck 6"/>
          <p:cNvSpPr/>
          <p:nvPr/>
        </p:nvSpPr>
        <p:spPr>
          <a:xfrm>
            <a:off x="1163036" y="3272725"/>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sp>
        <p:nvSpPr>
          <p:cNvPr id="8" name="Rechteck 7"/>
          <p:cNvSpPr/>
          <p:nvPr/>
        </p:nvSpPr>
        <p:spPr>
          <a:xfrm>
            <a:off x="1200347" y="5071479"/>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3</a:t>
            </a:r>
          </a:p>
        </p:txBody>
      </p:sp>
      <p:sp>
        <p:nvSpPr>
          <p:cNvPr id="9" name="Textfeld 8"/>
          <p:cNvSpPr txBox="1"/>
          <p:nvPr/>
        </p:nvSpPr>
        <p:spPr>
          <a:xfrm>
            <a:off x="2787554" y="3910227"/>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10" name="Textfeld 9"/>
          <p:cNvSpPr txBox="1"/>
          <p:nvPr/>
        </p:nvSpPr>
        <p:spPr>
          <a:xfrm>
            <a:off x="2786155" y="5646477"/>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sp>
        <p:nvSpPr>
          <p:cNvPr id="11" name="Rechteck 10"/>
          <p:cNvSpPr/>
          <p:nvPr/>
        </p:nvSpPr>
        <p:spPr>
          <a:xfrm>
            <a:off x="3744058" y="3879918"/>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sp>
        <p:nvSpPr>
          <p:cNvPr id="12" name="Rechteck 11"/>
          <p:cNvSpPr/>
          <p:nvPr/>
        </p:nvSpPr>
        <p:spPr>
          <a:xfrm>
            <a:off x="3774378" y="5612188"/>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3</a:t>
            </a:r>
          </a:p>
        </p:txBody>
      </p:sp>
      <p:sp>
        <p:nvSpPr>
          <p:cNvPr id="13" name="Rechteck 12"/>
          <p:cNvSpPr/>
          <p:nvPr/>
        </p:nvSpPr>
        <p:spPr>
          <a:xfrm>
            <a:off x="2411493" y="180834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sp>
        <p:nvSpPr>
          <p:cNvPr id="14" name="Rechteck 13"/>
          <p:cNvSpPr/>
          <p:nvPr/>
        </p:nvSpPr>
        <p:spPr>
          <a:xfrm>
            <a:off x="4070091" y="1638543"/>
            <a:ext cx="751146"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4</a:t>
            </a:r>
          </a:p>
        </p:txBody>
      </p:sp>
      <p:cxnSp>
        <p:nvCxnSpPr>
          <p:cNvPr id="16" name="Gewinkelter Verbinder 15"/>
          <p:cNvCxnSpPr>
            <a:stCxn id="6" idx="2"/>
            <a:endCxn id="7" idx="1"/>
          </p:cNvCxnSpPr>
          <p:nvPr/>
        </p:nvCxnSpPr>
        <p:spPr bwMode="auto">
          <a:xfrm rot="16200000" flipH="1">
            <a:off x="576961" y="2890215"/>
            <a:ext cx="714389" cy="457761"/>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7" name="Gewinkelter Verbinder 16"/>
          <p:cNvCxnSpPr>
            <a:stCxn id="6" idx="2"/>
            <a:endCxn id="8" idx="1"/>
          </p:cNvCxnSpPr>
          <p:nvPr/>
        </p:nvCxnSpPr>
        <p:spPr bwMode="auto">
          <a:xfrm rot="16200000" flipH="1">
            <a:off x="-303760" y="3770937"/>
            <a:ext cx="2513143" cy="49507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21" name="Gerader Verbinder 20"/>
          <p:cNvCxnSpPr>
            <a:stCxn id="38" idx="3"/>
            <a:endCxn id="9" idx="1"/>
          </p:cNvCxnSpPr>
          <p:nvPr/>
        </p:nvCxnSpPr>
        <p:spPr bwMode="auto">
          <a:xfrm flipV="1">
            <a:off x="2324076" y="4079504"/>
            <a:ext cx="463478"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2" name="Gerader Verbinder 21"/>
          <p:cNvCxnSpPr>
            <a:stCxn id="9" idx="3"/>
            <a:endCxn id="11" idx="1"/>
          </p:cNvCxnSpPr>
          <p:nvPr/>
        </p:nvCxnSpPr>
        <p:spPr bwMode="auto">
          <a:xfrm>
            <a:off x="3486784" y="4079504"/>
            <a:ext cx="257274"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5" name="Gerader Verbinder 24"/>
          <p:cNvCxnSpPr>
            <a:stCxn id="10" idx="3"/>
            <a:endCxn id="12" idx="1"/>
          </p:cNvCxnSpPr>
          <p:nvPr/>
        </p:nvCxnSpPr>
        <p:spPr bwMode="auto">
          <a:xfrm>
            <a:off x="3485385" y="5815754"/>
            <a:ext cx="288993"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8" name="Gerader Verbinder 27"/>
          <p:cNvCxnSpPr>
            <a:stCxn id="78" idx="3"/>
            <a:endCxn id="10" idx="1"/>
          </p:cNvCxnSpPr>
          <p:nvPr/>
        </p:nvCxnSpPr>
        <p:spPr bwMode="auto">
          <a:xfrm flipV="1">
            <a:off x="2507872" y="5815754"/>
            <a:ext cx="278283" cy="48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3" name="Gerade Verbindung mit Pfeil 32"/>
          <p:cNvCxnSpPr>
            <a:stCxn id="13" idx="1"/>
            <a:endCxn id="7" idx="0"/>
          </p:cNvCxnSpPr>
          <p:nvPr/>
        </p:nvCxnSpPr>
        <p:spPr bwMode="auto">
          <a:xfrm flipH="1">
            <a:off x="1525175" y="2011910"/>
            <a:ext cx="886318" cy="1260815"/>
          </a:xfrm>
          <a:prstGeom prst="straightConnector1">
            <a:avLst/>
          </a:prstGeom>
          <a:solidFill>
            <a:srgbClr val="6699FF"/>
          </a:solidFill>
          <a:ln w="12700" cap="flat" cmpd="sng" algn="ctr">
            <a:solidFill>
              <a:srgbClr val="0070C0"/>
            </a:solidFill>
            <a:prstDash val="solid"/>
            <a:round/>
            <a:headEnd type="triangle"/>
            <a:tailEnd type="triangle"/>
          </a:ln>
          <a:effectLst/>
        </p:spPr>
      </p:cxnSp>
      <p:cxnSp>
        <p:nvCxnSpPr>
          <p:cNvPr id="34" name="Gerade Verbindung mit Pfeil 33"/>
          <p:cNvCxnSpPr>
            <a:stCxn id="14" idx="1"/>
            <a:endCxn id="7" idx="0"/>
          </p:cNvCxnSpPr>
          <p:nvPr/>
        </p:nvCxnSpPr>
        <p:spPr bwMode="auto">
          <a:xfrm flipH="1">
            <a:off x="1525175" y="1842590"/>
            <a:ext cx="2544916" cy="1430135"/>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43" name="Rechteck 42"/>
          <p:cNvSpPr/>
          <p:nvPr/>
        </p:nvSpPr>
        <p:spPr>
          <a:xfrm>
            <a:off x="5184867" y="4987389"/>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1</a:t>
            </a:r>
          </a:p>
        </p:txBody>
      </p:sp>
      <p:cxnSp>
        <p:nvCxnSpPr>
          <p:cNvPr id="44" name="Gerader Verbinder 43"/>
          <p:cNvCxnSpPr>
            <a:stCxn id="67" idx="3"/>
            <a:endCxn id="43" idx="1"/>
          </p:cNvCxnSpPr>
          <p:nvPr/>
        </p:nvCxnSpPr>
        <p:spPr bwMode="auto">
          <a:xfrm>
            <a:off x="4417174" y="4661497"/>
            <a:ext cx="767693" cy="529458"/>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47" name="Gerader Verbinder 46"/>
          <p:cNvCxnSpPr>
            <a:stCxn id="12" idx="3"/>
            <a:endCxn id="43" idx="1"/>
          </p:cNvCxnSpPr>
          <p:nvPr/>
        </p:nvCxnSpPr>
        <p:spPr bwMode="auto">
          <a:xfrm flipV="1">
            <a:off x="4417174" y="5190955"/>
            <a:ext cx="767693" cy="624799"/>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38" name="Rechteck 37"/>
          <p:cNvSpPr/>
          <p:nvPr/>
        </p:nvSpPr>
        <p:spPr>
          <a:xfrm>
            <a:off x="1599799" y="3879918"/>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cxnSp>
        <p:nvCxnSpPr>
          <p:cNvPr id="39" name="Gewinkelter Verbinder 38"/>
          <p:cNvCxnSpPr>
            <a:stCxn id="7" idx="2"/>
            <a:endCxn id="38" idx="1"/>
          </p:cNvCxnSpPr>
          <p:nvPr/>
        </p:nvCxnSpPr>
        <p:spPr bwMode="auto">
          <a:xfrm rot="16200000" flipH="1">
            <a:off x="1360673" y="3844358"/>
            <a:ext cx="403628" cy="7462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54" name="Rechteck 53"/>
          <p:cNvSpPr/>
          <p:nvPr/>
        </p:nvSpPr>
        <p:spPr>
          <a:xfrm>
            <a:off x="1599798" y="4460782"/>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cxnSp>
        <p:nvCxnSpPr>
          <p:cNvPr id="55" name="Gewinkelter Verbinder 54"/>
          <p:cNvCxnSpPr>
            <a:stCxn id="7" idx="2"/>
            <a:endCxn id="54" idx="1"/>
          </p:cNvCxnSpPr>
          <p:nvPr/>
        </p:nvCxnSpPr>
        <p:spPr bwMode="auto">
          <a:xfrm rot="16200000" flipH="1">
            <a:off x="1070240" y="4134790"/>
            <a:ext cx="984492" cy="74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60" name="Textfeld 59"/>
          <p:cNvSpPr txBox="1"/>
          <p:nvPr/>
        </p:nvSpPr>
        <p:spPr>
          <a:xfrm>
            <a:off x="2800078" y="4487914"/>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cxnSp>
        <p:nvCxnSpPr>
          <p:cNvPr id="61" name="Gerader Verbinder 60"/>
          <p:cNvCxnSpPr>
            <a:stCxn id="54" idx="3"/>
            <a:endCxn id="60" idx="1"/>
          </p:cNvCxnSpPr>
          <p:nvPr/>
        </p:nvCxnSpPr>
        <p:spPr bwMode="auto">
          <a:xfrm flipV="1">
            <a:off x="2324075" y="4657191"/>
            <a:ext cx="476003" cy="7157"/>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67" name="Rechteck 66"/>
          <p:cNvSpPr/>
          <p:nvPr/>
        </p:nvSpPr>
        <p:spPr>
          <a:xfrm>
            <a:off x="3774378" y="4457931"/>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cxnSp>
        <p:nvCxnSpPr>
          <p:cNvPr id="68" name="Gerader Verbinder 67"/>
          <p:cNvCxnSpPr>
            <a:stCxn id="60" idx="3"/>
            <a:endCxn id="67" idx="1"/>
          </p:cNvCxnSpPr>
          <p:nvPr/>
        </p:nvCxnSpPr>
        <p:spPr bwMode="auto">
          <a:xfrm>
            <a:off x="3499308" y="4657191"/>
            <a:ext cx="275070" cy="4306"/>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78" name="Rechteck 77"/>
          <p:cNvSpPr/>
          <p:nvPr/>
        </p:nvSpPr>
        <p:spPr>
          <a:xfrm>
            <a:off x="1783595" y="5612669"/>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cxnSp>
        <p:nvCxnSpPr>
          <p:cNvPr id="79" name="Gewinkelter Verbinder 78"/>
          <p:cNvCxnSpPr>
            <a:stCxn id="8" idx="2"/>
            <a:endCxn id="78" idx="1"/>
          </p:cNvCxnSpPr>
          <p:nvPr/>
        </p:nvCxnSpPr>
        <p:spPr bwMode="auto">
          <a:xfrm rot="16200000" flipH="1">
            <a:off x="1504228" y="5536867"/>
            <a:ext cx="337625" cy="22110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04" name="Textfeld 103"/>
          <p:cNvSpPr txBox="1"/>
          <p:nvPr/>
        </p:nvSpPr>
        <p:spPr>
          <a:xfrm>
            <a:off x="5752701" y="2102264"/>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105" name="Rechteck 104"/>
          <p:cNvSpPr/>
          <p:nvPr/>
        </p:nvSpPr>
        <p:spPr>
          <a:xfrm>
            <a:off x="6663984" y="2074667"/>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sp>
        <p:nvSpPr>
          <p:cNvPr id="106" name="Rechteck 105"/>
          <p:cNvSpPr/>
          <p:nvPr/>
        </p:nvSpPr>
        <p:spPr>
          <a:xfrm>
            <a:off x="4834947" y="208136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sp>
        <p:nvSpPr>
          <p:cNvPr id="107" name="Rechteck 106"/>
          <p:cNvSpPr/>
          <p:nvPr/>
        </p:nvSpPr>
        <p:spPr>
          <a:xfrm>
            <a:off x="4842013" y="2574041"/>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E</a:t>
            </a:r>
          </a:p>
        </p:txBody>
      </p:sp>
      <p:sp>
        <p:nvSpPr>
          <p:cNvPr id="108" name="Textfeld 107"/>
          <p:cNvSpPr txBox="1"/>
          <p:nvPr/>
        </p:nvSpPr>
        <p:spPr>
          <a:xfrm>
            <a:off x="5752701" y="2597433"/>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sp>
        <p:nvSpPr>
          <p:cNvPr id="109" name="Rechteck 108"/>
          <p:cNvSpPr/>
          <p:nvPr/>
        </p:nvSpPr>
        <p:spPr>
          <a:xfrm>
            <a:off x="6688366" y="2563144"/>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cxnSp>
        <p:nvCxnSpPr>
          <p:cNvPr id="110" name="Gewinkelter Verbinder 109"/>
          <p:cNvCxnSpPr>
            <a:stCxn id="14" idx="2"/>
            <a:endCxn id="107" idx="1"/>
          </p:cNvCxnSpPr>
          <p:nvPr/>
        </p:nvCxnSpPr>
        <p:spPr bwMode="auto">
          <a:xfrm rot="16200000" flipH="1">
            <a:off x="4278353" y="2213947"/>
            <a:ext cx="730970" cy="39634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16" name="Gewinkelter Verbinder 115"/>
          <p:cNvCxnSpPr>
            <a:stCxn id="14" idx="2"/>
            <a:endCxn id="106" idx="1"/>
          </p:cNvCxnSpPr>
          <p:nvPr/>
        </p:nvCxnSpPr>
        <p:spPr bwMode="auto">
          <a:xfrm rot="16200000" flipH="1">
            <a:off x="4521161" y="1971139"/>
            <a:ext cx="238289" cy="38928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20" name="Gerader Verbinder 119"/>
          <p:cNvCxnSpPr>
            <a:stCxn id="106" idx="3"/>
            <a:endCxn id="104" idx="1"/>
          </p:cNvCxnSpPr>
          <p:nvPr/>
        </p:nvCxnSpPr>
        <p:spPr bwMode="auto">
          <a:xfrm flipV="1">
            <a:off x="5559224" y="2271541"/>
            <a:ext cx="193477" cy="1338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3" name="Gerader Verbinder 122"/>
          <p:cNvCxnSpPr>
            <a:stCxn id="107" idx="3"/>
            <a:endCxn id="108" idx="1"/>
          </p:cNvCxnSpPr>
          <p:nvPr/>
        </p:nvCxnSpPr>
        <p:spPr bwMode="auto">
          <a:xfrm flipV="1">
            <a:off x="5566290" y="2766710"/>
            <a:ext cx="186411" cy="10897"/>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6" name="Gerader Verbinder 125"/>
          <p:cNvCxnSpPr>
            <a:stCxn id="104" idx="3"/>
            <a:endCxn id="105" idx="1"/>
          </p:cNvCxnSpPr>
          <p:nvPr/>
        </p:nvCxnSpPr>
        <p:spPr bwMode="auto">
          <a:xfrm>
            <a:off x="6451931" y="2271541"/>
            <a:ext cx="212053" cy="6692"/>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9" name="Gerader Verbinder 128"/>
          <p:cNvCxnSpPr>
            <a:stCxn id="108" idx="3"/>
            <a:endCxn id="109" idx="1"/>
          </p:cNvCxnSpPr>
          <p:nvPr/>
        </p:nvCxnSpPr>
        <p:spPr bwMode="auto">
          <a:xfrm>
            <a:off x="6451931" y="2766710"/>
            <a:ext cx="236435" cy="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38" name="Textfeld 137"/>
          <p:cNvSpPr txBox="1"/>
          <p:nvPr/>
        </p:nvSpPr>
        <p:spPr>
          <a:xfrm>
            <a:off x="3537894" y="6064416"/>
            <a:ext cx="2303003" cy="338554"/>
          </a:xfrm>
          <a:prstGeom prst="rect">
            <a:avLst/>
          </a:prstGeom>
          <a:noFill/>
        </p:spPr>
        <p:txBody>
          <a:bodyPr wrap="none" rtlCol="0">
            <a:spAutoFit/>
          </a:bodyPr>
          <a:lstStyle/>
          <a:p>
            <a:pPr algn="l">
              <a:spcBef>
                <a:spcPts val="0"/>
              </a:spcBef>
            </a:pPr>
            <a:r>
              <a:rPr lang="de-DE" sz="1600" dirty="0">
                <a:solidFill>
                  <a:schemeClr val="tx1"/>
                </a:solidFill>
                <a:latin typeface="+mn-lt"/>
              </a:rPr>
              <a:t>* Erzeugt aus Template</a:t>
            </a:r>
          </a:p>
        </p:txBody>
      </p:sp>
      <p:sp>
        <p:nvSpPr>
          <p:cNvPr id="140" name="Rechteck 139"/>
          <p:cNvSpPr/>
          <p:nvPr/>
        </p:nvSpPr>
        <p:spPr>
          <a:xfrm>
            <a:off x="5647255" y="3155483"/>
            <a:ext cx="751146"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5</a:t>
            </a:r>
          </a:p>
        </p:txBody>
      </p:sp>
      <p:sp>
        <p:nvSpPr>
          <p:cNvPr id="141" name="Textfeld 140"/>
          <p:cNvSpPr txBox="1"/>
          <p:nvPr/>
        </p:nvSpPr>
        <p:spPr>
          <a:xfrm>
            <a:off x="7080538" y="3683767"/>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4)</a:t>
            </a:r>
          </a:p>
        </p:txBody>
      </p:sp>
      <p:sp>
        <p:nvSpPr>
          <p:cNvPr id="142" name="Rechteck 141"/>
          <p:cNvSpPr/>
          <p:nvPr/>
        </p:nvSpPr>
        <p:spPr>
          <a:xfrm>
            <a:off x="7991821" y="3656170"/>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4</a:t>
            </a:r>
          </a:p>
        </p:txBody>
      </p:sp>
      <p:sp>
        <p:nvSpPr>
          <p:cNvPr id="143" name="Rechteck 142"/>
          <p:cNvSpPr/>
          <p:nvPr/>
        </p:nvSpPr>
        <p:spPr>
          <a:xfrm>
            <a:off x="6162784" y="3662863"/>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sp>
        <p:nvSpPr>
          <p:cNvPr id="144" name="Rechteck 143"/>
          <p:cNvSpPr/>
          <p:nvPr/>
        </p:nvSpPr>
        <p:spPr>
          <a:xfrm>
            <a:off x="6169850" y="415554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E</a:t>
            </a:r>
          </a:p>
        </p:txBody>
      </p:sp>
      <p:sp>
        <p:nvSpPr>
          <p:cNvPr id="145" name="Textfeld 144"/>
          <p:cNvSpPr txBox="1"/>
          <p:nvPr/>
        </p:nvSpPr>
        <p:spPr>
          <a:xfrm>
            <a:off x="7080538" y="417893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5)</a:t>
            </a:r>
          </a:p>
        </p:txBody>
      </p:sp>
      <p:sp>
        <p:nvSpPr>
          <p:cNvPr id="146" name="Rechteck 145"/>
          <p:cNvSpPr/>
          <p:nvPr/>
        </p:nvSpPr>
        <p:spPr>
          <a:xfrm>
            <a:off x="8016203" y="4144647"/>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5</a:t>
            </a:r>
          </a:p>
        </p:txBody>
      </p:sp>
      <p:cxnSp>
        <p:nvCxnSpPr>
          <p:cNvPr id="147" name="Gewinkelter Verbinder 146"/>
          <p:cNvCxnSpPr>
            <a:stCxn id="140" idx="2"/>
            <a:endCxn id="144" idx="1"/>
          </p:cNvCxnSpPr>
          <p:nvPr/>
        </p:nvCxnSpPr>
        <p:spPr bwMode="auto">
          <a:xfrm rot="16200000" flipH="1">
            <a:off x="5698573" y="3887832"/>
            <a:ext cx="795533" cy="14702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48" name="Gewinkelter Verbinder 147"/>
          <p:cNvCxnSpPr>
            <a:stCxn id="140" idx="2"/>
            <a:endCxn id="143" idx="1"/>
          </p:cNvCxnSpPr>
          <p:nvPr/>
        </p:nvCxnSpPr>
        <p:spPr bwMode="auto">
          <a:xfrm rot="16200000" flipH="1">
            <a:off x="5941380" y="3645025"/>
            <a:ext cx="302852" cy="139956"/>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49" name="Gerader Verbinder 148"/>
          <p:cNvCxnSpPr>
            <a:stCxn id="143" idx="3"/>
            <a:endCxn id="141" idx="1"/>
          </p:cNvCxnSpPr>
          <p:nvPr/>
        </p:nvCxnSpPr>
        <p:spPr bwMode="auto">
          <a:xfrm flipV="1">
            <a:off x="6887061" y="3853044"/>
            <a:ext cx="193477" cy="1338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50" name="Gerader Verbinder 149"/>
          <p:cNvCxnSpPr>
            <a:stCxn id="144" idx="3"/>
            <a:endCxn id="145" idx="1"/>
          </p:cNvCxnSpPr>
          <p:nvPr/>
        </p:nvCxnSpPr>
        <p:spPr bwMode="auto">
          <a:xfrm flipV="1">
            <a:off x="6894127" y="4348213"/>
            <a:ext cx="186411" cy="10897"/>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51" name="Gerader Verbinder 150"/>
          <p:cNvCxnSpPr>
            <a:stCxn id="141" idx="3"/>
            <a:endCxn id="142" idx="1"/>
          </p:cNvCxnSpPr>
          <p:nvPr/>
        </p:nvCxnSpPr>
        <p:spPr bwMode="auto">
          <a:xfrm>
            <a:off x="7779768" y="3853044"/>
            <a:ext cx="212053" cy="6692"/>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52" name="Gerader Verbinder 151"/>
          <p:cNvCxnSpPr>
            <a:stCxn id="145" idx="3"/>
            <a:endCxn id="146" idx="1"/>
          </p:cNvCxnSpPr>
          <p:nvPr/>
        </p:nvCxnSpPr>
        <p:spPr bwMode="auto">
          <a:xfrm>
            <a:off x="7779768" y="4348213"/>
            <a:ext cx="236435"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57" name="Gerade Verbindung mit Pfeil 156"/>
          <p:cNvCxnSpPr>
            <a:stCxn id="140" idx="1"/>
            <a:endCxn id="7" idx="0"/>
          </p:cNvCxnSpPr>
          <p:nvPr/>
        </p:nvCxnSpPr>
        <p:spPr bwMode="auto">
          <a:xfrm flipH="1" flipV="1">
            <a:off x="1525175" y="3272725"/>
            <a:ext cx="4122080" cy="86805"/>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161" name="Explosion 1 160"/>
          <p:cNvSpPr/>
          <p:nvPr/>
        </p:nvSpPr>
        <p:spPr>
          <a:xfrm>
            <a:off x="1801763" y="2235053"/>
            <a:ext cx="488887" cy="515828"/>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162" name="Explosion 1 161"/>
          <p:cNvSpPr/>
          <p:nvPr/>
        </p:nvSpPr>
        <p:spPr>
          <a:xfrm>
            <a:off x="3744213" y="3038009"/>
            <a:ext cx="488887" cy="515828"/>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163" name="Explosion 1 162"/>
          <p:cNvSpPr/>
          <p:nvPr/>
        </p:nvSpPr>
        <p:spPr>
          <a:xfrm>
            <a:off x="277599" y="5975286"/>
            <a:ext cx="401632" cy="397954"/>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164" name="Textfeld 163"/>
          <p:cNvSpPr txBox="1"/>
          <p:nvPr/>
        </p:nvSpPr>
        <p:spPr>
          <a:xfrm>
            <a:off x="611784" y="6056460"/>
            <a:ext cx="3025059" cy="338554"/>
          </a:xfrm>
          <a:prstGeom prst="rect">
            <a:avLst/>
          </a:prstGeom>
          <a:noFill/>
        </p:spPr>
        <p:txBody>
          <a:bodyPr wrap="none" rtlCol="0">
            <a:spAutoFit/>
          </a:bodyPr>
          <a:lstStyle/>
          <a:p>
            <a:pPr algn="l">
              <a:spcBef>
                <a:spcPts val="0"/>
              </a:spcBef>
            </a:pPr>
            <a:r>
              <a:rPr lang="de-DE" sz="1600" dirty="0">
                <a:solidFill>
                  <a:schemeClr val="tx1"/>
                </a:solidFill>
                <a:latin typeface="+mn-lt"/>
              </a:rPr>
              <a:t>:</a:t>
            </a:r>
            <a:r>
              <a:rPr lang="de-DE" sz="1600" dirty="0" err="1">
                <a:solidFill>
                  <a:schemeClr val="tx1"/>
                </a:solidFill>
                <a:latin typeface="+mn-lt"/>
              </a:rPr>
              <a:t>kin</a:t>
            </a:r>
            <a:r>
              <a:rPr lang="de-DE" sz="1600" dirty="0">
                <a:solidFill>
                  <a:schemeClr val="tx1"/>
                </a:solidFill>
                <a:latin typeface="+mn-lt"/>
              </a:rPr>
              <a:t>. Verknüpfung geht verloren</a:t>
            </a:r>
          </a:p>
        </p:txBody>
      </p:sp>
      <p:sp>
        <p:nvSpPr>
          <p:cNvPr id="3" name="Foliennummernplatzhalter 2"/>
          <p:cNvSpPr>
            <a:spLocks noGrp="1"/>
          </p:cNvSpPr>
          <p:nvPr>
            <p:ph type="sldNum" sz="quarter" idx="10"/>
          </p:nvPr>
        </p:nvSpPr>
        <p:spPr/>
        <p:txBody>
          <a:bodyPr/>
          <a:lstStyle/>
          <a:p>
            <a:fld id="{A9D39160-6622-4657-899B-E48054115A88}" type="slidenum">
              <a:rPr lang="de-DE" smtClean="0"/>
              <a:t>7</a:t>
            </a:fld>
            <a:endParaRPr lang="de-DE"/>
          </a:p>
        </p:txBody>
      </p:sp>
      <p:cxnSp>
        <p:nvCxnSpPr>
          <p:cNvPr id="15" name="Gerader Verbinder 14"/>
          <p:cNvCxnSpPr>
            <a:stCxn id="162" idx="3"/>
          </p:cNvCxnSpPr>
          <p:nvPr/>
        </p:nvCxnSpPr>
        <p:spPr bwMode="auto">
          <a:xfrm>
            <a:off x="4233100" y="3355387"/>
            <a:ext cx="2165301" cy="1632002"/>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18" name="Textfeld 17"/>
          <p:cNvSpPr txBox="1"/>
          <p:nvPr/>
        </p:nvSpPr>
        <p:spPr>
          <a:xfrm>
            <a:off x="6112129" y="4923583"/>
            <a:ext cx="2778822" cy="830997"/>
          </a:xfrm>
          <a:prstGeom prst="rect">
            <a:avLst/>
          </a:prstGeom>
          <a:noFill/>
        </p:spPr>
        <p:txBody>
          <a:bodyPr wrap="square" rtlCol="0">
            <a:spAutoFit/>
          </a:bodyPr>
          <a:lstStyle/>
          <a:p>
            <a:pPr algn="l">
              <a:spcBef>
                <a:spcPts val="0"/>
              </a:spcBef>
            </a:pPr>
            <a:r>
              <a:rPr lang="de-DE" sz="1600" dirty="0">
                <a:solidFill>
                  <a:schemeClr val="tx1"/>
                </a:solidFill>
                <a:latin typeface="+mn-lt"/>
              </a:rPr>
              <a:t>Beim Ersetzen verliert die Kinematik ihre Verknüpfung mit der Komponente</a:t>
            </a:r>
          </a:p>
        </p:txBody>
      </p:sp>
      <p:sp>
        <p:nvSpPr>
          <p:cNvPr id="71" name="Textfeld 70"/>
          <p:cNvSpPr txBox="1"/>
          <p:nvPr/>
        </p:nvSpPr>
        <p:spPr>
          <a:xfrm>
            <a:off x="7334375" y="1487908"/>
            <a:ext cx="1912599" cy="1569660"/>
          </a:xfrm>
          <a:prstGeom prst="rect">
            <a:avLst/>
          </a:prstGeom>
          <a:noFill/>
        </p:spPr>
        <p:txBody>
          <a:bodyPr wrap="square" rtlCol="0">
            <a:spAutoFit/>
          </a:bodyPr>
          <a:lstStyle/>
          <a:p>
            <a:pPr algn="l">
              <a:spcBef>
                <a:spcPts val="0"/>
              </a:spcBef>
            </a:pPr>
            <a:r>
              <a:rPr lang="de-DE" sz="1600" dirty="0">
                <a:solidFill>
                  <a:schemeClr val="tx1"/>
                </a:solidFill>
                <a:latin typeface="+mn-lt"/>
              </a:rPr>
              <a:t>Komponente verliert nicht ihre Kinematik, wenn sie aus dem Template erzeugt wird</a:t>
            </a:r>
          </a:p>
        </p:txBody>
      </p:sp>
      <p:cxnSp>
        <p:nvCxnSpPr>
          <p:cNvPr id="72" name="Gerader Verbinder 71"/>
          <p:cNvCxnSpPr>
            <a:stCxn id="14" idx="3"/>
          </p:cNvCxnSpPr>
          <p:nvPr/>
        </p:nvCxnSpPr>
        <p:spPr bwMode="auto">
          <a:xfrm flipV="1">
            <a:off x="4821237" y="1808344"/>
            <a:ext cx="2509925" cy="34246"/>
          </a:xfrm>
          <a:prstGeom prst="line">
            <a:avLst/>
          </a:prstGeom>
          <a:solidFill>
            <a:srgbClr val="6699FF"/>
          </a:solidFill>
          <a:ln w="12700"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2327710145"/>
      </p:ext>
    </p:extLst>
  </p:cSld>
  <p:clrMapOvr>
    <a:masterClrMapping/>
  </p:clrMapOvr>
  <p:transition>
    <p:strips dir="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Gerader Verbinder 78"/>
          <p:cNvCxnSpPr>
            <a:endCxn id="78" idx="1"/>
          </p:cNvCxnSpPr>
          <p:nvPr/>
        </p:nvCxnSpPr>
        <p:spPr bwMode="auto">
          <a:xfrm flipV="1">
            <a:off x="1735059" y="1569655"/>
            <a:ext cx="3098369" cy="969335"/>
          </a:xfrm>
          <a:prstGeom prst="line">
            <a:avLst/>
          </a:prstGeom>
          <a:solidFill>
            <a:srgbClr val="6699FF"/>
          </a:solidFill>
          <a:ln w="12700" cap="flat" cmpd="sng" algn="ctr">
            <a:solidFill>
              <a:schemeClr val="tx1"/>
            </a:solidFill>
            <a:prstDash val="dash"/>
            <a:round/>
            <a:headEnd type="none" w="med" len="med"/>
            <a:tailEnd type="none" w="med" len="med"/>
          </a:ln>
          <a:effectLst/>
        </p:spPr>
      </p:cxnSp>
      <p:cxnSp>
        <p:nvCxnSpPr>
          <p:cNvPr id="77" name="Gerader Verbinder 76"/>
          <p:cNvCxnSpPr>
            <a:endCxn id="72" idx="1"/>
          </p:cNvCxnSpPr>
          <p:nvPr/>
        </p:nvCxnSpPr>
        <p:spPr bwMode="auto">
          <a:xfrm flipV="1">
            <a:off x="3188105" y="3329032"/>
            <a:ext cx="1837095" cy="495060"/>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2" name="Titel 1"/>
          <p:cNvSpPr>
            <a:spLocks noGrp="1"/>
          </p:cNvSpPr>
          <p:nvPr>
            <p:ph type="title"/>
          </p:nvPr>
        </p:nvSpPr>
        <p:spPr/>
        <p:txBody>
          <a:bodyPr/>
          <a:lstStyle/>
          <a:p>
            <a:r>
              <a:rPr lang="de-DE" dirty="0"/>
              <a:t>Testfälle Ergebnisse</a:t>
            </a:r>
          </a:p>
        </p:txBody>
      </p:sp>
      <p:sp>
        <p:nvSpPr>
          <p:cNvPr id="5" name="Textfeld 4"/>
          <p:cNvSpPr txBox="1"/>
          <p:nvPr/>
        </p:nvSpPr>
        <p:spPr>
          <a:xfrm>
            <a:off x="241303" y="1258432"/>
            <a:ext cx="2291781" cy="338554"/>
          </a:xfrm>
          <a:prstGeom prst="rect">
            <a:avLst/>
          </a:prstGeom>
          <a:noFill/>
        </p:spPr>
        <p:txBody>
          <a:bodyPr wrap="none" rtlCol="0">
            <a:spAutoFit/>
          </a:bodyPr>
          <a:lstStyle/>
          <a:p>
            <a:pPr algn="l">
              <a:spcBef>
                <a:spcPts val="0"/>
              </a:spcBef>
            </a:pPr>
            <a:r>
              <a:rPr lang="de-DE" sz="1600" b="1" dirty="0">
                <a:solidFill>
                  <a:schemeClr val="tx1"/>
                </a:solidFill>
                <a:latin typeface="+mn-lt"/>
              </a:rPr>
              <a:t>Fortsetzung Testfall 2</a:t>
            </a:r>
          </a:p>
        </p:txBody>
      </p:sp>
      <p:sp>
        <p:nvSpPr>
          <p:cNvPr id="6" name="Rechteck 5"/>
          <p:cNvSpPr/>
          <p:nvPr/>
        </p:nvSpPr>
        <p:spPr>
          <a:xfrm>
            <a:off x="406511" y="3114990"/>
            <a:ext cx="688063"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sp>
        <p:nvSpPr>
          <p:cNvPr id="7" name="Rechteck 6"/>
          <p:cNvSpPr/>
          <p:nvPr/>
        </p:nvSpPr>
        <p:spPr>
          <a:xfrm>
            <a:off x="1059377" y="4451817"/>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sp>
        <p:nvSpPr>
          <p:cNvPr id="9" name="Textfeld 8"/>
          <p:cNvSpPr txBox="1"/>
          <p:nvPr/>
        </p:nvSpPr>
        <p:spPr>
          <a:xfrm>
            <a:off x="2683895" y="5089319"/>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11" name="Rechteck 10"/>
          <p:cNvSpPr/>
          <p:nvPr/>
        </p:nvSpPr>
        <p:spPr>
          <a:xfrm>
            <a:off x="3640399" y="5059010"/>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cxnSp>
        <p:nvCxnSpPr>
          <p:cNvPr id="16" name="Gewinkelter Verbinder 15"/>
          <p:cNvCxnSpPr>
            <a:stCxn id="6" idx="2"/>
            <a:endCxn id="7" idx="1"/>
          </p:cNvCxnSpPr>
          <p:nvPr/>
        </p:nvCxnSpPr>
        <p:spPr bwMode="auto">
          <a:xfrm rot="16200000" flipH="1">
            <a:off x="347520" y="3943525"/>
            <a:ext cx="1114881" cy="30883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21" name="Gerader Verbinder 20"/>
          <p:cNvCxnSpPr>
            <a:stCxn id="38" idx="3"/>
            <a:endCxn id="9" idx="1"/>
          </p:cNvCxnSpPr>
          <p:nvPr/>
        </p:nvCxnSpPr>
        <p:spPr bwMode="auto">
          <a:xfrm flipV="1">
            <a:off x="2220417" y="5258596"/>
            <a:ext cx="463478"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2" name="Gerader Verbinder 21"/>
          <p:cNvCxnSpPr>
            <a:stCxn id="9" idx="3"/>
            <a:endCxn id="11" idx="1"/>
          </p:cNvCxnSpPr>
          <p:nvPr/>
        </p:nvCxnSpPr>
        <p:spPr bwMode="auto">
          <a:xfrm>
            <a:off x="3383125" y="5258596"/>
            <a:ext cx="257274"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38" name="Rechteck 37"/>
          <p:cNvSpPr/>
          <p:nvPr/>
        </p:nvSpPr>
        <p:spPr>
          <a:xfrm>
            <a:off x="1496140" y="505901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cxnSp>
        <p:nvCxnSpPr>
          <p:cNvPr id="39" name="Gewinkelter Verbinder 38"/>
          <p:cNvCxnSpPr>
            <a:stCxn id="7" idx="2"/>
            <a:endCxn id="38" idx="1"/>
          </p:cNvCxnSpPr>
          <p:nvPr/>
        </p:nvCxnSpPr>
        <p:spPr bwMode="auto">
          <a:xfrm rot="16200000" flipH="1">
            <a:off x="1257014" y="5023450"/>
            <a:ext cx="403628" cy="7462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54" name="Rechteck 53"/>
          <p:cNvSpPr/>
          <p:nvPr/>
        </p:nvSpPr>
        <p:spPr>
          <a:xfrm>
            <a:off x="1496139" y="563987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cxnSp>
        <p:nvCxnSpPr>
          <p:cNvPr id="55" name="Gewinkelter Verbinder 54"/>
          <p:cNvCxnSpPr>
            <a:stCxn id="7" idx="2"/>
            <a:endCxn id="54" idx="1"/>
          </p:cNvCxnSpPr>
          <p:nvPr/>
        </p:nvCxnSpPr>
        <p:spPr bwMode="auto">
          <a:xfrm rot="16200000" flipH="1">
            <a:off x="966581" y="5313882"/>
            <a:ext cx="984492" cy="74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60" name="Textfeld 59"/>
          <p:cNvSpPr txBox="1"/>
          <p:nvPr/>
        </p:nvSpPr>
        <p:spPr>
          <a:xfrm>
            <a:off x="2696419" y="566700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cxnSp>
        <p:nvCxnSpPr>
          <p:cNvPr id="61" name="Gerader Verbinder 60"/>
          <p:cNvCxnSpPr>
            <a:stCxn id="54" idx="3"/>
            <a:endCxn id="60" idx="1"/>
          </p:cNvCxnSpPr>
          <p:nvPr/>
        </p:nvCxnSpPr>
        <p:spPr bwMode="auto">
          <a:xfrm flipV="1">
            <a:off x="2220416" y="5836283"/>
            <a:ext cx="476003" cy="7157"/>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67" name="Rechteck 66"/>
          <p:cNvSpPr/>
          <p:nvPr/>
        </p:nvSpPr>
        <p:spPr>
          <a:xfrm>
            <a:off x="3670719" y="5637023"/>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cxnSp>
        <p:nvCxnSpPr>
          <p:cNvPr id="68" name="Gerader Verbinder 67"/>
          <p:cNvCxnSpPr>
            <a:stCxn id="60" idx="3"/>
            <a:endCxn id="67" idx="1"/>
          </p:cNvCxnSpPr>
          <p:nvPr/>
        </p:nvCxnSpPr>
        <p:spPr bwMode="auto">
          <a:xfrm>
            <a:off x="3395649" y="5836283"/>
            <a:ext cx="275070" cy="4306"/>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70" name="Rechteck 69"/>
          <p:cNvSpPr/>
          <p:nvPr/>
        </p:nvSpPr>
        <p:spPr>
          <a:xfrm>
            <a:off x="4833428" y="5262575"/>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2</a:t>
            </a:r>
          </a:p>
        </p:txBody>
      </p:sp>
      <p:cxnSp>
        <p:nvCxnSpPr>
          <p:cNvPr id="71" name="Gerader Verbinder 70"/>
          <p:cNvCxnSpPr>
            <a:stCxn id="11" idx="3"/>
            <a:endCxn id="70" idx="1"/>
          </p:cNvCxnSpPr>
          <p:nvPr/>
        </p:nvCxnSpPr>
        <p:spPr bwMode="auto">
          <a:xfrm>
            <a:off x="4283195" y="5262576"/>
            <a:ext cx="550233" cy="20356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74" name="Gerader Verbinder 73"/>
          <p:cNvCxnSpPr>
            <a:stCxn id="67" idx="3"/>
            <a:endCxn id="70" idx="1"/>
          </p:cNvCxnSpPr>
          <p:nvPr/>
        </p:nvCxnSpPr>
        <p:spPr bwMode="auto">
          <a:xfrm flipV="1">
            <a:off x="4313515" y="5466141"/>
            <a:ext cx="519913" cy="374448"/>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83" name="Textfeld 82"/>
          <p:cNvSpPr txBox="1"/>
          <p:nvPr/>
        </p:nvSpPr>
        <p:spPr>
          <a:xfrm>
            <a:off x="5743728" y="529418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cxnSp>
        <p:nvCxnSpPr>
          <p:cNvPr id="84" name="Gerader Verbinder 83"/>
          <p:cNvCxnSpPr>
            <a:stCxn id="70" idx="3"/>
            <a:endCxn id="83" idx="1"/>
          </p:cNvCxnSpPr>
          <p:nvPr/>
        </p:nvCxnSpPr>
        <p:spPr bwMode="auto">
          <a:xfrm flipV="1">
            <a:off x="5476224" y="5463463"/>
            <a:ext cx="267504" cy="2678"/>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90" name="Rechteck 89"/>
          <p:cNvSpPr/>
          <p:nvPr/>
        </p:nvSpPr>
        <p:spPr>
          <a:xfrm>
            <a:off x="6809493" y="5266326"/>
            <a:ext cx="642796" cy="407131"/>
          </a:xfrm>
          <a:prstGeom prst="rect">
            <a:avLst/>
          </a:prstGeom>
          <a:ln/>
        </p:spPr>
        <p:style>
          <a:lnRef idx="2">
            <a:schemeClr val="accent4"/>
          </a:lnRef>
          <a:fillRef idx="1">
            <a:schemeClr val="lt1"/>
          </a:fillRef>
          <a:effectRef idx="0">
            <a:schemeClr val="accent4"/>
          </a:effectRef>
          <a:fontRef idx="minor">
            <a:schemeClr val="dk1"/>
          </a:fontRef>
        </p:style>
        <p:txBody>
          <a:bodyPr wrap="none" rtlCol="0" anchor="ctr">
            <a:noAutofit/>
          </a:bodyPr>
          <a:lstStyle/>
          <a:p>
            <a:pPr algn="l"/>
            <a:r>
              <a:rPr lang="de-DE" sz="1600" dirty="0"/>
              <a:t>Op. 1</a:t>
            </a:r>
          </a:p>
        </p:txBody>
      </p:sp>
      <p:cxnSp>
        <p:nvCxnSpPr>
          <p:cNvPr id="91" name="Gerader Verbinder 90"/>
          <p:cNvCxnSpPr>
            <a:stCxn id="83" idx="3"/>
            <a:endCxn id="90" idx="1"/>
          </p:cNvCxnSpPr>
          <p:nvPr/>
        </p:nvCxnSpPr>
        <p:spPr bwMode="auto">
          <a:xfrm>
            <a:off x="6442958" y="5463463"/>
            <a:ext cx="366535" cy="6429"/>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96" name="Rechteck 95"/>
          <p:cNvSpPr/>
          <p:nvPr/>
        </p:nvSpPr>
        <p:spPr>
          <a:xfrm>
            <a:off x="1801626" y="1645629"/>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3</a:t>
            </a:r>
          </a:p>
        </p:txBody>
      </p:sp>
      <p:sp>
        <p:nvSpPr>
          <p:cNvPr id="97" name="Textfeld 96"/>
          <p:cNvSpPr txBox="1"/>
          <p:nvPr/>
        </p:nvSpPr>
        <p:spPr>
          <a:xfrm>
            <a:off x="3175581" y="2202300"/>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98" name="Rechteck 97"/>
          <p:cNvSpPr/>
          <p:nvPr/>
        </p:nvSpPr>
        <p:spPr>
          <a:xfrm>
            <a:off x="4132085" y="2171991"/>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cxnSp>
        <p:nvCxnSpPr>
          <p:cNvPr id="99" name="Gerader Verbinder 98"/>
          <p:cNvCxnSpPr>
            <a:stCxn id="101" idx="3"/>
            <a:endCxn id="97" idx="1"/>
          </p:cNvCxnSpPr>
          <p:nvPr/>
        </p:nvCxnSpPr>
        <p:spPr bwMode="auto">
          <a:xfrm flipV="1">
            <a:off x="3024541" y="2371577"/>
            <a:ext cx="151040" cy="4307"/>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00" name="Gerader Verbinder 99"/>
          <p:cNvCxnSpPr>
            <a:stCxn id="97" idx="3"/>
            <a:endCxn id="98" idx="1"/>
          </p:cNvCxnSpPr>
          <p:nvPr/>
        </p:nvCxnSpPr>
        <p:spPr bwMode="auto">
          <a:xfrm>
            <a:off x="3874811" y="2371577"/>
            <a:ext cx="257274"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01" name="Rechteck 100"/>
          <p:cNvSpPr/>
          <p:nvPr/>
        </p:nvSpPr>
        <p:spPr>
          <a:xfrm>
            <a:off x="2300264" y="2172318"/>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cxnSp>
        <p:nvCxnSpPr>
          <p:cNvPr id="102" name="Gewinkelter Verbinder 101"/>
          <p:cNvCxnSpPr>
            <a:stCxn id="96" idx="2"/>
            <a:endCxn id="101" idx="1"/>
          </p:cNvCxnSpPr>
          <p:nvPr/>
        </p:nvCxnSpPr>
        <p:spPr bwMode="auto">
          <a:xfrm rot="16200000" flipH="1">
            <a:off x="2070452" y="2146072"/>
            <a:ext cx="323124" cy="13649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11" name="Rechteck 110"/>
          <p:cNvSpPr/>
          <p:nvPr/>
        </p:nvSpPr>
        <p:spPr>
          <a:xfrm>
            <a:off x="2300263" y="2753182"/>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cxnSp>
        <p:nvCxnSpPr>
          <p:cNvPr id="112" name="Gewinkelter Verbinder 111"/>
          <p:cNvCxnSpPr>
            <a:stCxn id="96" idx="2"/>
            <a:endCxn id="111" idx="1"/>
          </p:cNvCxnSpPr>
          <p:nvPr/>
        </p:nvCxnSpPr>
        <p:spPr bwMode="auto">
          <a:xfrm rot="16200000" flipH="1">
            <a:off x="1780020" y="2436505"/>
            <a:ext cx="903988" cy="136498"/>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13" name="Textfeld 112"/>
          <p:cNvSpPr txBox="1"/>
          <p:nvPr/>
        </p:nvSpPr>
        <p:spPr>
          <a:xfrm>
            <a:off x="3188105" y="2779987"/>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cxnSp>
        <p:nvCxnSpPr>
          <p:cNvPr id="114" name="Gerader Verbinder 113"/>
          <p:cNvCxnSpPr>
            <a:stCxn id="111" idx="3"/>
            <a:endCxn id="113" idx="1"/>
          </p:cNvCxnSpPr>
          <p:nvPr/>
        </p:nvCxnSpPr>
        <p:spPr bwMode="auto">
          <a:xfrm flipV="1">
            <a:off x="3024540" y="2949264"/>
            <a:ext cx="163565" cy="7484"/>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15" name="Rechteck 114"/>
          <p:cNvSpPr/>
          <p:nvPr/>
        </p:nvSpPr>
        <p:spPr>
          <a:xfrm>
            <a:off x="4162405" y="2750004"/>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cxnSp>
        <p:nvCxnSpPr>
          <p:cNvPr id="117" name="Gerader Verbinder 116"/>
          <p:cNvCxnSpPr>
            <a:stCxn id="113" idx="3"/>
            <a:endCxn id="115" idx="1"/>
          </p:cNvCxnSpPr>
          <p:nvPr/>
        </p:nvCxnSpPr>
        <p:spPr bwMode="auto">
          <a:xfrm>
            <a:off x="3887335" y="2949264"/>
            <a:ext cx="275070" cy="4306"/>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18" name="Rechteck 117"/>
          <p:cNvSpPr/>
          <p:nvPr/>
        </p:nvSpPr>
        <p:spPr>
          <a:xfrm>
            <a:off x="4982355" y="2419105"/>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3</a:t>
            </a:r>
          </a:p>
        </p:txBody>
      </p:sp>
      <p:cxnSp>
        <p:nvCxnSpPr>
          <p:cNvPr id="119" name="Gerader Verbinder 118"/>
          <p:cNvCxnSpPr>
            <a:stCxn id="98" idx="3"/>
            <a:endCxn id="118" idx="1"/>
          </p:cNvCxnSpPr>
          <p:nvPr/>
        </p:nvCxnSpPr>
        <p:spPr bwMode="auto">
          <a:xfrm>
            <a:off x="4774881" y="2375557"/>
            <a:ext cx="207474" cy="247114"/>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1" name="Gerader Verbinder 120"/>
          <p:cNvCxnSpPr>
            <a:stCxn id="115" idx="3"/>
            <a:endCxn id="118" idx="1"/>
          </p:cNvCxnSpPr>
          <p:nvPr/>
        </p:nvCxnSpPr>
        <p:spPr bwMode="auto">
          <a:xfrm flipV="1">
            <a:off x="4805201" y="2622671"/>
            <a:ext cx="177154" cy="330899"/>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22" name="Textfeld 121"/>
          <p:cNvSpPr txBox="1"/>
          <p:nvPr/>
        </p:nvSpPr>
        <p:spPr>
          <a:xfrm>
            <a:off x="5892655" y="245071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cxnSp>
        <p:nvCxnSpPr>
          <p:cNvPr id="124" name="Gerader Verbinder 123"/>
          <p:cNvCxnSpPr>
            <a:stCxn id="118" idx="3"/>
            <a:endCxn id="122" idx="1"/>
          </p:cNvCxnSpPr>
          <p:nvPr/>
        </p:nvCxnSpPr>
        <p:spPr bwMode="auto">
          <a:xfrm flipV="1">
            <a:off x="5625151" y="2619993"/>
            <a:ext cx="267504" cy="2678"/>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5" name="Gerade Verbindung mit Pfeil 124"/>
          <p:cNvCxnSpPr>
            <a:stCxn id="96" idx="1"/>
            <a:endCxn id="7" idx="0"/>
          </p:cNvCxnSpPr>
          <p:nvPr/>
        </p:nvCxnSpPr>
        <p:spPr bwMode="auto">
          <a:xfrm flipH="1">
            <a:off x="1421516" y="1849195"/>
            <a:ext cx="380110" cy="2602622"/>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127" name="Rechteck 126"/>
          <p:cNvSpPr/>
          <p:nvPr/>
        </p:nvSpPr>
        <p:spPr>
          <a:xfrm>
            <a:off x="3963520" y="329773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4</a:t>
            </a:r>
          </a:p>
        </p:txBody>
      </p:sp>
      <p:sp>
        <p:nvSpPr>
          <p:cNvPr id="128" name="Textfeld 127"/>
          <p:cNvSpPr txBox="1"/>
          <p:nvPr/>
        </p:nvSpPr>
        <p:spPr>
          <a:xfrm>
            <a:off x="5337475" y="3854401"/>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5)</a:t>
            </a:r>
          </a:p>
        </p:txBody>
      </p:sp>
      <p:sp>
        <p:nvSpPr>
          <p:cNvPr id="130" name="Rechteck 129"/>
          <p:cNvSpPr/>
          <p:nvPr/>
        </p:nvSpPr>
        <p:spPr>
          <a:xfrm>
            <a:off x="6293979" y="3824092"/>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3</a:t>
            </a:r>
          </a:p>
        </p:txBody>
      </p:sp>
      <p:cxnSp>
        <p:nvCxnSpPr>
          <p:cNvPr id="131" name="Gerader Verbinder 130"/>
          <p:cNvCxnSpPr>
            <a:stCxn id="133" idx="3"/>
            <a:endCxn id="128" idx="1"/>
          </p:cNvCxnSpPr>
          <p:nvPr/>
        </p:nvCxnSpPr>
        <p:spPr bwMode="auto">
          <a:xfrm flipV="1">
            <a:off x="5186435" y="4023678"/>
            <a:ext cx="151040" cy="4307"/>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32" name="Gerader Verbinder 131"/>
          <p:cNvCxnSpPr>
            <a:stCxn id="128" idx="3"/>
            <a:endCxn id="130" idx="1"/>
          </p:cNvCxnSpPr>
          <p:nvPr/>
        </p:nvCxnSpPr>
        <p:spPr bwMode="auto">
          <a:xfrm>
            <a:off x="6036705" y="4023678"/>
            <a:ext cx="257274"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33" name="Rechteck 132"/>
          <p:cNvSpPr/>
          <p:nvPr/>
        </p:nvSpPr>
        <p:spPr>
          <a:xfrm>
            <a:off x="4462158" y="3824419"/>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E</a:t>
            </a:r>
          </a:p>
        </p:txBody>
      </p:sp>
      <p:cxnSp>
        <p:nvCxnSpPr>
          <p:cNvPr id="134" name="Gewinkelter Verbinder 133"/>
          <p:cNvCxnSpPr>
            <a:stCxn id="127" idx="2"/>
            <a:endCxn id="133" idx="1"/>
          </p:cNvCxnSpPr>
          <p:nvPr/>
        </p:nvCxnSpPr>
        <p:spPr bwMode="auto">
          <a:xfrm rot="16200000" flipH="1">
            <a:off x="4232346" y="3798173"/>
            <a:ext cx="323124" cy="13649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35" name="Rechteck 134"/>
          <p:cNvSpPr/>
          <p:nvPr/>
        </p:nvSpPr>
        <p:spPr>
          <a:xfrm>
            <a:off x="4471289" y="4353427"/>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F</a:t>
            </a:r>
          </a:p>
        </p:txBody>
      </p:sp>
      <p:cxnSp>
        <p:nvCxnSpPr>
          <p:cNvPr id="136" name="Gewinkelter Verbinder 135"/>
          <p:cNvCxnSpPr>
            <a:stCxn id="127" idx="2"/>
            <a:endCxn id="135" idx="1"/>
          </p:cNvCxnSpPr>
          <p:nvPr/>
        </p:nvCxnSpPr>
        <p:spPr bwMode="auto">
          <a:xfrm rot="16200000" flipH="1">
            <a:off x="3972408" y="4058112"/>
            <a:ext cx="852132" cy="14563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37" name="Textfeld 136"/>
          <p:cNvSpPr txBox="1"/>
          <p:nvPr/>
        </p:nvSpPr>
        <p:spPr>
          <a:xfrm>
            <a:off x="5359131" y="4380232"/>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6)</a:t>
            </a:r>
          </a:p>
        </p:txBody>
      </p:sp>
      <p:cxnSp>
        <p:nvCxnSpPr>
          <p:cNvPr id="139" name="Gerader Verbinder 138"/>
          <p:cNvCxnSpPr>
            <a:stCxn id="135" idx="3"/>
            <a:endCxn id="137" idx="1"/>
          </p:cNvCxnSpPr>
          <p:nvPr/>
        </p:nvCxnSpPr>
        <p:spPr bwMode="auto">
          <a:xfrm flipV="1">
            <a:off x="5195566" y="4549509"/>
            <a:ext cx="163565" cy="7484"/>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53" name="Rechteck 152"/>
          <p:cNvSpPr/>
          <p:nvPr/>
        </p:nvSpPr>
        <p:spPr>
          <a:xfrm>
            <a:off x="6290938" y="4341643"/>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4</a:t>
            </a:r>
          </a:p>
        </p:txBody>
      </p:sp>
      <p:cxnSp>
        <p:nvCxnSpPr>
          <p:cNvPr id="154" name="Gerader Verbinder 153"/>
          <p:cNvCxnSpPr>
            <a:stCxn id="137" idx="3"/>
            <a:endCxn id="153" idx="1"/>
          </p:cNvCxnSpPr>
          <p:nvPr/>
        </p:nvCxnSpPr>
        <p:spPr bwMode="auto">
          <a:xfrm flipV="1">
            <a:off x="6058361" y="4545209"/>
            <a:ext cx="232577" cy="430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55" name="Rechteck 154"/>
          <p:cNvSpPr/>
          <p:nvPr/>
        </p:nvSpPr>
        <p:spPr>
          <a:xfrm>
            <a:off x="7144249" y="4071206"/>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4</a:t>
            </a:r>
          </a:p>
        </p:txBody>
      </p:sp>
      <p:cxnSp>
        <p:nvCxnSpPr>
          <p:cNvPr id="156" name="Gerader Verbinder 155"/>
          <p:cNvCxnSpPr>
            <a:stCxn id="130" idx="3"/>
            <a:endCxn id="155" idx="1"/>
          </p:cNvCxnSpPr>
          <p:nvPr/>
        </p:nvCxnSpPr>
        <p:spPr bwMode="auto">
          <a:xfrm>
            <a:off x="6936775" y="4027658"/>
            <a:ext cx="207474" cy="247114"/>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58" name="Gerader Verbinder 157"/>
          <p:cNvCxnSpPr>
            <a:stCxn id="153" idx="3"/>
            <a:endCxn id="155" idx="1"/>
          </p:cNvCxnSpPr>
          <p:nvPr/>
        </p:nvCxnSpPr>
        <p:spPr bwMode="auto">
          <a:xfrm flipV="1">
            <a:off x="6933734" y="4274772"/>
            <a:ext cx="210515" cy="270437"/>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59" name="Textfeld 158"/>
          <p:cNvSpPr txBox="1"/>
          <p:nvPr/>
        </p:nvSpPr>
        <p:spPr>
          <a:xfrm>
            <a:off x="8054549" y="4102817"/>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4)</a:t>
            </a:r>
          </a:p>
        </p:txBody>
      </p:sp>
      <p:cxnSp>
        <p:nvCxnSpPr>
          <p:cNvPr id="161" name="Gerader Verbinder 160"/>
          <p:cNvCxnSpPr>
            <a:stCxn id="155" idx="3"/>
            <a:endCxn id="159" idx="1"/>
          </p:cNvCxnSpPr>
          <p:nvPr/>
        </p:nvCxnSpPr>
        <p:spPr bwMode="auto">
          <a:xfrm flipV="1">
            <a:off x="7787045" y="4272094"/>
            <a:ext cx="267504" cy="2678"/>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62" name="Gerade Verbindung mit Pfeil 161"/>
          <p:cNvCxnSpPr>
            <a:stCxn id="127" idx="1"/>
            <a:endCxn id="7" idx="0"/>
          </p:cNvCxnSpPr>
          <p:nvPr/>
        </p:nvCxnSpPr>
        <p:spPr bwMode="auto">
          <a:xfrm flipH="1">
            <a:off x="1421516" y="3501296"/>
            <a:ext cx="2542004" cy="950521"/>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164" name="Explosion 1 163"/>
          <p:cNvSpPr/>
          <p:nvPr/>
        </p:nvSpPr>
        <p:spPr>
          <a:xfrm>
            <a:off x="2606958" y="3677127"/>
            <a:ext cx="488887" cy="515828"/>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165" name="Textfeld 164"/>
          <p:cNvSpPr txBox="1"/>
          <p:nvPr/>
        </p:nvSpPr>
        <p:spPr>
          <a:xfrm>
            <a:off x="5795966" y="6038863"/>
            <a:ext cx="1532792" cy="338554"/>
          </a:xfrm>
          <a:prstGeom prst="rect">
            <a:avLst/>
          </a:prstGeom>
          <a:noFill/>
        </p:spPr>
        <p:txBody>
          <a:bodyPr wrap="none" rtlCol="0">
            <a:spAutoFit/>
          </a:bodyPr>
          <a:lstStyle/>
          <a:p>
            <a:pPr algn="l">
              <a:spcBef>
                <a:spcPts val="0"/>
              </a:spcBef>
            </a:pPr>
            <a:r>
              <a:rPr lang="de-DE" sz="1600" dirty="0">
                <a:solidFill>
                  <a:schemeClr val="tx1"/>
                </a:solidFill>
                <a:latin typeface="+mn-lt"/>
              </a:rPr>
              <a:t>Op.: Operation</a:t>
            </a:r>
          </a:p>
        </p:txBody>
      </p:sp>
      <p:sp>
        <p:nvSpPr>
          <p:cNvPr id="73" name="Textfeld 72"/>
          <p:cNvSpPr txBox="1"/>
          <p:nvPr/>
        </p:nvSpPr>
        <p:spPr>
          <a:xfrm>
            <a:off x="3537894" y="6064416"/>
            <a:ext cx="2303003" cy="338554"/>
          </a:xfrm>
          <a:prstGeom prst="rect">
            <a:avLst/>
          </a:prstGeom>
          <a:noFill/>
        </p:spPr>
        <p:txBody>
          <a:bodyPr wrap="none" rtlCol="0">
            <a:spAutoFit/>
          </a:bodyPr>
          <a:lstStyle/>
          <a:p>
            <a:pPr algn="l">
              <a:spcBef>
                <a:spcPts val="0"/>
              </a:spcBef>
            </a:pPr>
            <a:r>
              <a:rPr lang="de-DE" sz="1600" dirty="0">
                <a:solidFill>
                  <a:schemeClr val="tx1"/>
                </a:solidFill>
                <a:latin typeface="+mn-lt"/>
              </a:rPr>
              <a:t>* Erzeugt aus Template</a:t>
            </a:r>
          </a:p>
        </p:txBody>
      </p:sp>
      <p:sp>
        <p:nvSpPr>
          <p:cNvPr id="75" name="Explosion 1 74"/>
          <p:cNvSpPr/>
          <p:nvPr/>
        </p:nvSpPr>
        <p:spPr>
          <a:xfrm>
            <a:off x="277599" y="5975286"/>
            <a:ext cx="401632" cy="397954"/>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76" name="Textfeld 75"/>
          <p:cNvSpPr txBox="1"/>
          <p:nvPr/>
        </p:nvSpPr>
        <p:spPr>
          <a:xfrm>
            <a:off x="611784" y="6056460"/>
            <a:ext cx="3025059" cy="338554"/>
          </a:xfrm>
          <a:prstGeom prst="rect">
            <a:avLst/>
          </a:prstGeom>
          <a:noFill/>
        </p:spPr>
        <p:txBody>
          <a:bodyPr wrap="none" rtlCol="0">
            <a:spAutoFit/>
          </a:bodyPr>
          <a:lstStyle/>
          <a:p>
            <a:pPr algn="l">
              <a:spcBef>
                <a:spcPts val="0"/>
              </a:spcBef>
            </a:pPr>
            <a:r>
              <a:rPr lang="de-DE" sz="1600" dirty="0">
                <a:solidFill>
                  <a:schemeClr val="tx1"/>
                </a:solidFill>
                <a:latin typeface="+mn-lt"/>
              </a:rPr>
              <a:t>:</a:t>
            </a:r>
            <a:r>
              <a:rPr lang="de-DE" sz="1600" dirty="0" err="1">
                <a:solidFill>
                  <a:schemeClr val="tx1"/>
                </a:solidFill>
                <a:latin typeface="+mn-lt"/>
              </a:rPr>
              <a:t>kin</a:t>
            </a:r>
            <a:r>
              <a:rPr lang="de-DE" sz="1600" dirty="0">
                <a:solidFill>
                  <a:schemeClr val="tx1"/>
                </a:solidFill>
                <a:latin typeface="+mn-lt"/>
              </a:rPr>
              <a:t>. Verknüpfung geht verloren</a:t>
            </a:r>
          </a:p>
        </p:txBody>
      </p:sp>
      <p:sp>
        <p:nvSpPr>
          <p:cNvPr id="3" name="Foliennummernplatzhalter 2"/>
          <p:cNvSpPr>
            <a:spLocks noGrp="1"/>
          </p:cNvSpPr>
          <p:nvPr>
            <p:ph type="sldNum" sz="quarter" idx="10"/>
          </p:nvPr>
        </p:nvSpPr>
        <p:spPr/>
        <p:txBody>
          <a:bodyPr/>
          <a:lstStyle/>
          <a:p>
            <a:fld id="{A9D39160-6622-4657-899B-E48054115A88}" type="slidenum">
              <a:rPr lang="de-DE" smtClean="0"/>
              <a:t>8</a:t>
            </a:fld>
            <a:endParaRPr lang="de-DE"/>
          </a:p>
        </p:txBody>
      </p:sp>
      <p:sp>
        <p:nvSpPr>
          <p:cNvPr id="72" name="Textfeld 71"/>
          <p:cNvSpPr txBox="1"/>
          <p:nvPr/>
        </p:nvSpPr>
        <p:spPr>
          <a:xfrm>
            <a:off x="5025200" y="2790423"/>
            <a:ext cx="4167290" cy="1077218"/>
          </a:xfrm>
          <a:prstGeom prst="rect">
            <a:avLst/>
          </a:prstGeom>
          <a:noFill/>
        </p:spPr>
        <p:txBody>
          <a:bodyPr wrap="square" rtlCol="0">
            <a:spAutoFit/>
          </a:bodyPr>
          <a:lstStyle/>
          <a:p>
            <a:pPr algn="l">
              <a:spcBef>
                <a:spcPts val="0"/>
              </a:spcBef>
            </a:pPr>
            <a:r>
              <a:rPr lang="de-DE" sz="1600" dirty="0">
                <a:solidFill>
                  <a:schemeClr val="tx1"/>
                </a:solidFill>
                <a:latin typeface="+mn-lt"/>
              </a:rPr>
              <a:t>Um die </a:t>
            </a:r>
            <a:r>
              <a:rPr lang="de-DE" sz="1600" dirty="0" err="1">
                <a:solidFill>
                  <a:schemeClr val="tx1"/>
                </a:solidFill>
                <a:latin typeface="+mn-lt"/>
              </a:rPr>
              <a:t>kin</a:t>
            </a:r>
            <a:r>
              <a:rPr lang="de-DE" sz="1600" dirty="0">
                <a:solidFill>
                  <a:schemeClr val="tx1"/>
                </a:solidFill>
                <a:latin typeface="+mn-lt"/>
              </a:rPr>
              <a:t>. Verknüpfung beizubehalten, steht ein Ersatzassistenz zur Verfügung. Mit Hilfe dessen werden die Kinematik richtig verknüpft.</a:t>
            </a:r>
          </a:p>
        </p:txBody>
      </p:sp>
      <p:sp>
        <p:nvSpPr>
          <p:cNvPr id="78" name="Textfeld 77"/>
          <p:cNvSpPr txBox="1"/>
          <p:nvPr/>
        </p:nvSpPr>
        <p:spPr>
          <a:xfrm>
            <a:off x="4833428" y="1154156"/>
            <a:ext cx="4167290" cy="830997"/>
          </a:xfrm>
          <a:prstGeom prst="rect">
            <a:avLst/>
          </a:prstGeom>
          <a:noFill/>
        </p:spPr>
        <p:txBody>
          <a:bodyPr wrap="square" rtlCol="0">
            <a:spAutoFit/>
          </a:bodyPr>
          <a:lstStyle/>
          <a:p>
            <a:pPr algn="l">
              <a:spcBef>
                <a:spcPts val="0"/>
              </a:spcBef>
            </a:pPr>
            <a:r>
              <a:rPr lang="de-DE" sz="1600" dirty="0">
                <a:solidFill>
                  <a:schemeClr val="tx1"/>
                </a:solidFill>
                <a:latin typeface="+mn-lt"/>
              </a:rPr>
              <a:t>Komponente muss nicht mit dem Ersatzassistenz durchgeführt werden, um die Kinematik beizubehalten</a:t>
            </a:r>
          </a:p>
        </p:txBody>
      </p:sp>
    </p:spTree>
    <p:extLst>
      <p:ext uri="{BB962C8B-B14F-4D97-AF65-F5344CB8AC3E}">
        <p14:creationId xmlns:p14="http://schemas.microsoft.com/office/powerpoint/2010/main" val="319691356"/>
      </p:ext>
    </p:extLst>
  </p:cSld>
  <p:clrMapOvr>
    <a:masterClrMapping/>
  </p:clrMapOvr>
  <p:transition>
    <p:strips dir="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Testfälle Ergebnisse</a:t>
            </a:r>
          </a:p>
        </p:txBody>
      </p:sp>
      <p:sp>
        <p:nvSpPr>
          <p:cNvPr id="4" name="Textfeld 3"/>
          <p:cNvSpPr txBox="1"/>
          <p:nvPr/>
        </p:nvSpPr>
        <p:spPr>
          <a:xfrm>
            <a:off x="241303" y="1258432"/>
            <a:ext cx="5398337" cy="338554"/>
          </a:xfrm>
          <a:prstGeom prst="rect">
            <a:avLst/>
          </a:prstGeom>
          <a:noFill/>
        </p:spPr>
        <p:txBody>
          <a:bodyPr wrap="none" rtlCol="0">
            <a:spAutoFit/>
          </a:bodyPr>
          <a:lstStyle/>
          <a:p>
            <a:pPr algn="l">
              <a:spcBef>
                <a:spcPts val="0"/>
              </a:spcBef>
            </a:pPr>
            <a:r>
              <a:rPr lang="de-DE" sz="1600" b="1" dirty="0">
                <a:solidFill>
                  <a:schemeClr val="tx1"/>
                </a:solidFill>
                <a:latin typeface="+mn-lt"/>
              </a:rPr>
              <a:t>Testfall 3:Teile und Baugruppe in Templates ersetzen </a:t>
            </a:r>
          </a:p>
        </p:txBody>
      </p:sp>
      <p:sp>
        <p:nvSpPr>
          <p:cNvPr id="5" name="Rechteck 4"/>
          <p:cNvSpPr/>
          <p:nvPr/>
        </p:nvSpPr>
        <p:spPr>
          <a:xfrm>
            <a:off x="787651" y="2811824"/>
            <a:ext cx="913407"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err="1"/>
              <a:t>Temp</a:t>
            </a:r>
            <a:r>
              <a:rPr lang="de-DE" sz="1600" dirty="0"/>
              <a:t>. 1</a:t>
            </a:r>
          </a:p>
        </p:txBody>
      </p:sp>
      <p:sp>
        <p:nvSpPr>
          <p:cNvPr id="6" name="Rechteck 5"/>
          <p:cNvSpPr/>
          <p:nvPr/>
        </p:nvSpPr>
        <p:spPr>
          <a:xfrm>
            <a:off x="1724340" y="4108326"/>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sp>
        <p:nvSpPr>
          <p:cNvPr id="7" name="Rechteck 6"/>
          <p:cNvSpPr/>
          <p:nvPr/>
        </p:nvSpPr>
        <p:spPr>
          <a:xfrm>
            <a:off x="1724340" y="5321307"/>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sp>
        <p:nvSpPr>
          <p:cNvPr id="8" name="Textfeld 7"/>
          <p:cNvSpPr txBox="1"/>
          <p:nvPr/>
        </p:nvSpPr>
        <p:spPr>
          <a:xfrm>
            <a:off x="2872020" y="4142614"/>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9" name="Textfeld 8"/>
          <p:cNvSpPr txBox="1"/>
          <p:nvPr/>
        </p:nvSpPr>
        <p:spPr>
          <a:xfrm>
            <a:off x="2872020" y="535559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sp>
        <p:nvSpPr>
          <p:cNvPr id="10" name="Rechteck 9"/>
          <p:cNvSpPr/>
          <p:nvPr/>
        </p:nvSpPr>
        <p:spPr>
          <a:xfrm>
            <a:off x="4293851" y="4108326"/>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sp>
        <p:nvSpPr>
          <p:cNvPr id="11" name="Rechteck 10"/>
          <p:cNvSpPr/>
          <p:nvPr/>
        </p:nvSpPr>
        <p:spPr>
          <a:xfrm>
            <a:off x="4302473" y="5321307"/>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sp>
        <p:nvSpPr>
          <p:cNvPr id="12" name="Rechteck 11"/>
          <p:cNvSpPr/>
          <p:nvPr/>
        </p:nvSpPr>
        <p:spPr>
          <a:xfrm>
            <a:off x="2448617" y="2276201"/>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sp>
        <p:nvSpPr>
          <p:cNvPr id="13" name="Rechteck 12"/>
          <p:cNvSpPr/>
          <p:nvPr/>
        </p:nvSpPr>
        <p:spPr>
          <a:xfrm>
            <a:off x="3908430" y="2042071"/>
            <a:ext cx="673705"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cxnSp>
        <p:nvCxnSpPr>
          <p:cNvPr id="14" name="Gewinkelter Verbinder 13"/>
          <p:cNvCxnSpPr>
            <a:stCxn id="5" idx="2"/>
            <a:endCxn id="6" idx="1"/>
          </p:cNvCxnSpPr>
          <p:nvPr/>
        </p:nvCxnSpPr>
        <p:spPr bwMode="auto">
          <a:xfrm rot="16200000" flipH="1">
            <a:off x="947069" y="3534621"/>
            <a:ext cx="1074556" cy="47998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5" name="Gewinkelter Verbinder 14"/>
          <p:cNvCxnSpPr>
            <a:stCxn id="5" idx="2"/>
            <a:endCxn id="7" idx="1"/>
          </p:cNvCxnSpPr>
          <p:nvPr/>
        </p:nvCxnSpPr>
        <p:spPr bwMode="auto">
          <a:xfrm rot="16200000" flipH="1">
            <a:off x="340579" y="4141111"/>
            <a:ext cx="2287537" cy="47998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6" name="Gerader Verbinder 15"/>
          <p:cNvCxnSpPr>
            <a:stCxn id="6" idx="3"/>
            <a:endCxn id="8" idx="1"/>
          </p:cNvCxnSpPr>
          <p:nvPr/>
        </p:nvCxnSpPr>
        <p:spPr bwMode="auto">
          <a:xfrm flipV="1">
            <a:off x="2448617" y="4311891"/>
            <a:ext cx="423403"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7" name="Gerader Verbinder 16"/>
          <p:cNvCxnSpPr>
            <a:stCxn id="8" idx="3"/>
            <a:endCxn id="10" idx="1"/>
          </p:cNvCxnSpPr>
          <p:nvPr/>
        </p:nvCxnSpPr>
        <p:spPr bwMode="auto">
          <a:xfrm>
            <a:off x="3571250" y="4311891"/>
            <a:ext cx="722601"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8" name="Gerader Verbinder 17"/>
          <p:cNvCxnSpPr>
            <a:stCxn id="9" idx="3"/>
            <a:endCxn id="11" idx="1"/>
          </p:cNvCxnSpPr>
          <p:nvPr/>
        </p:nvCxnSpPr>
        <p:spPr bwMode="auto">
          <a:xfrm>
            <a:off x="3571250" y="5524873"/>
            <a:ext cx="731223"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9" name="Gerader Verbinder 18"/>
          <p:cNvCxnSpPr>
            <a:stCxn id="7" idx="3"/>
            <a:endCxn id="9" idx="1"/>
          </p:cNvCxnSpPr>
          <p:nvPr/>
        </p:nvCxnSpPr>
        <p:spPr bwMode="auto">
          <a:xfrm>
            <a:off x="2448617" y="5524873"/>
            <a:ext cx="423403"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0" name="Gerade Verbindung mit Pfeil 19"/>
          <p:cNvCxnSpPr>
            <a:stCxn id="12" idx="1"/>
            <a:endCxn id="6" idx="0"/>
          </p:cNvCxnSpPr>
          <p:nvPr/>
        </p:nvCxnSpPr>
        <p:spPr bwMode="auto">
          <a:xfrm flipH="1">
            <a:off x="2086479" y="2479767"/>
            <a:ext cx="362138" cy="1628559"/>
          </a:xfrm>
          <a:prstGeom prst="straightConnector1">
            <a:avLst/>
          </a:prstGeom>
          <a:solidFill>
            <a:srgbClr val="6699FF"/>
          </a:solidFill>
          <a:ln w="12700" cap="flat" cmpd="sng" algn="ctr">
            <a:solidFill>
              <a:srgbClr val="0070C0"/>
            </a:solidFill>
            <a:prstDash val="solid"/>
            <a:round/>
            <a:headEnd type="triangle"/>
            <a:tailEnd type="triangle"/>
          </a:ln>
          <a:effectLst/>
        </p:spPr>
      </p:cxnSp>
      <p:cxnSp>
        <p:nvCxnSpPr>
          <p:cNvPr id="21" name="Gerade Verbindung mit Pfeil 20"/>
          <p:cNvCxnSpPr>
            <a:stCxn id="13" idx="1"/>
            <a:endCxn id="6" idx="0"/>
          </p:cNvCxnSpPr>
          <p:nvPr/>
        </p:nvCxnSpPr>
        <p:spPr bwMode="auto">
          <a:xfrm flipH="1">
            <a:off x="2086479" y="2246118"/>
            <a:ext cx="1821951" cy="1862208"/>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22" name="Rechteck 21"/>
          <p:cNvSpPr/>
          <p:nvPr/>
        </p:nvSpPr>
        <p:spPr>
          <a:xfrm>
            <a:off x="5474568" y="4706731"/>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1</a:t>
            </a:r>
          </a:p>
        </p:txBody>
      </p:sp>
      <p:cxnSp>
        <p:nvCxnSpPr>
          <p:cNvPr id="23" name="Gerader Verbinder 22"/>
          <p:cNvCxnSpPr>
            <a:stCxn id="10" idx="3"/>
            <a:endCxn id="22" idx="1"/>
          </p:cNvCxnSpPr>
          <p:nvPr/>
        </p:nvCxnSpPr>
        <p:spPr bwMode="auto">
          <a:xfrm>
            <a:off x="4936647" y="4311892"/>
            <a:ext cx="537921" cy="59840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4" name="Gerader Verbinder 23"/>
          <p:cNvCxnSpPr>
            <a:stCxn id="11" idx="3"/>
            <a:endCxn id="22" idx="1"/>
          </p:cNvCxnSpPr>
          <p:nvPr/>
        </p:nvCxnSpPr>
        <p:spPr bwMode="auto">
          <a:xfrm flipV="1">
            <a:off x="4945269" y="4910297"/>
            <a:ext cx="529299" cy="614576"/>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5317671" y="2444996"/>
            <a:ext cx="711937"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cxnSp>
        <p:nvCxnSpPr>
          <p:cNvPr id="26" name="Gewinkelter Verbinder 25"/>
          <p:cNvCxnSpPr>
            <a:stCxn id="25" idx="2"/>
            <a:endCxn id="27" idx="1"/>
          </p:cNvCxnSpPr>
          <p:nvPr/>
        </p:nvCxnSpPr>
        <p:spPr bwMode="auto">
          <a:xfrm rot="16200000" flipH="1">
            <a:off x="5556325" y="2970405"/>
            <a:ext cx="356956" cy="122326"/>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27" name="Rechteck 26"/>
          <p:cNvSpPr/>
          <p:nvPr/>
        </p:nvSpPr>
        <p:spPr>
          <a:xfrm>
            <a:off x="5795966" y="300648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sp>
        <p:nvSpPr>
          <p:cNvPr id="28" name="Textfeld 27"/>
          <p:cNvSpPr txBox="1"/>
          <p:nvPr/>
        </p:nvSpPr>
        <p:spPr>
          <a:xfrm>
            <a:off x="6706745" y="3046608"/>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sp>
        <p:nvSpPr>
          <p:cNvPr id="29" name="Rechteck 28"/>
          <p:cNvSpPr/>
          <p:nvPr/>
        </p:nvSpPr>
        <p:spPr>
          <a:xfrm>
            <a:off x="7731869" y="3015988"/>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3</a:t>
            </a:r>
          </a:p>
        </p:txBody>
      </p:sp>
      <p:cxnSp>
        <p:nvCxnSpPr>
          <p:cNvPr id="30" name="Gerader Verbinder 29"/>
          <p:cNvCxnSpPr>
            <a:stCxn id="28" idx="3"/>
            <a:endCxn id="29" idx="1"/>
          </p:cNvCxnSpPr>
          <p:nvPr/>
        </p:nvCxnSpPr>
        <p:spPr bwMode="auto">
          <a:xfrm>
            <a:off x="7405975" y="3215885"/>
            <a:ext cx="325894" cy="366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1" name="Gerader Verbinder 30"/>
          <p:cNvCxnSpPr>
            <a:stCxn id="27" idx="3"/>
            <a:endCxn id="28" idx="1"/>
          </p:cNvCxnSpPr>
          <p:nvPr/>
        </p:nvCxnSpPr>
        <p:spPr bwMode="auto">
          <a:xfrm>
            <a:off x="6520243" y="3210046"/>
            <a:ext cx="186502" cy="583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2" name="Gerade Verbindung mit Pfeil 31"/>
          <p:cNvCxnSpPr>
            <a:stCxn id="25" idx="1"/>
            <a:endCxn id="6" idx="0"/>
          </p:cNvCxnSpPr>
          <p:nvPr/>
        </p:nvCxnSpPr>
        <p:spPr bwMode="auto">
          <a:xfrm flipH="1">
            <a:off x="2086479" y="2649043"/>
            <a:ext cx="3231192" cy="1459283"/>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33" name="Multiplizieren 32"/>
          <p:cNvSpPr/>
          <p:nvPr/>
        </p:nvSpPr>
        <p:spPr>
          <a:xfrm>
            <a:off x="3483348" y="2951200"/>
            <a:ext cx="771622" cy="741349"/>
          </a:xfrm>
          <a:prstGeom prst="mathMultiply">
            <a:avLst>
              <a:gd name="adj1" fmla="val 7825"/>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nchor="ctr">
            <a:noAutofit/>
          </a:bodyPr>
          <a:lstStyle/>
          <a:p>
            <a:pPr algn="l"/>
            <a:endParaRPr lang="de-DE" sz="1100" dirty="0"/>
          </a:p>
        </p:txBody>
      </p:sp>
      <p:sp>
        <p:nvSpPr>
          <p:cNvPr id="34" name="Textfeld 33"/>
          <p:cNvSpPr txBox="1"/>
          <p:nvPr/>
        </p:nvSpPr>
        <p:spPr>
          <a:xfrm>
            <a:off x="3537894" y="5997304"/>
            <a:ext cx="2303003" cy="338554"/>
          </a:xfrm>
          <a:prstGeom prst="rect">
            <a:avLst/>
          </a:prstGeom>
          <a:noFill/>
        </p:spPr>
        <p:txBody>
          <a:bodyPr wrap="none" rtlCol="0">
            <a:spAutoFit/>
          </a:bodyPr>
          <a:lstStyle/>
          <a:p>
            <a:pPr algn="l">
              <a:spcBef>
                <a:spcPts val="0"/>
              </a:spcBef>
            </a:pPr>
            <a:r>
              <a:rPr lang="de-DE" sz="1600" dirty="0">
                <a:solidFill>
                  <a:schemeClr val="tx1"/>
                </a:solidFill>
                <a:latin typeface="+mn-lt"/>
              </a:rPr>
              <a:t>* Erzeugt aus Template</a:t>
            </a:r>
          </a:p>
        </p:txBody>
      </p:sp>
      <p:sp>
        <p:nvSpPr>
          <p:cNvPr id="3" name="Foliennummernplatzhalter 2"/>
          <p:cNvSpPr>
            <a:spLocks noGrp="1"/>
          </p:cNvSpPr>
          <p:nvPr>
            <p:ph type="sldNum" sz="quarter" idx="10"/>
          </p:nvPr>
        </p:nvSpPr>
        <p:spPr/>
        <p:txBody>
          <a:bodyPr/>
          <a:lstStyle/>
          <a:p>
            <a:fld id="{A9D39160-6622-4657-899B-E48054115A88}" type="slidenum">
              <a:rPr lang="de-DE" smtClean="0"/>
              <a:t>9</a:t>
            </a:fld>
            <a:endParaRPr lang="de-DE"/>
          </a:p>
        </p:txBody>
      </p:sp>
      <p:sp>
        <p:nvSpPr>
          <p:cNvPr id="37" name="Multiplizieren 36"/>
          <p:cNvSpPr/>
          <p:nvPr/>
        </p:nvSpPr>
        <p:spPr>
          <a:xfrm>
            <a:off x="380244" y="5920486"/>
            <a:ext cx="434566" cy="435046"/>
          </a:xfrm>
          <a:prstGeom prst="mathMultiply">
            <a:avLst>
              <a:gd name="adj1" fmla="val 7825"/>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nchor="ctr">
            <a:noAutofit/>
          </a:bodyPr>
          <a:lstStyle/>
          <a:p>
            <a:pPr algn="l"/>
            <a:endParaRPr lang="de-DE" sz="1100" dirty="0"/>
          </a:p>
        </p:txBody>
      </p:sp>
      <p:sp>
        <p:nvSpPr>
          <p:cNvPr id="38" name="Textfeld 37"/>
          <p:cNvSpPr txBox="1"/>
          <p:nvPr/>
        </p:nvSpPr>
        <p:spPr>
          <a:xfrm>
            <a:off x="673843" y="5989337"/>
            <a:ext cx="2768707" cy="338554"/>
          </a:xfrm>
          <a:prstGeom prst="rect">
            <a:avLst/>
          </a:prstGeom>
          <a:noFill/>
        </p:spPr>
        <p:txBody>
          <a:bodyPr wrap="none" rtlCol="0">
            <a:spAutoFit/>
          </a:bodyPr>
          <a:lstStyle/>
          <a:p>
            <a:pPr algn="l">
              <a:spcBef>
                <a:spcPts val="0"/>
              </a:spcBef>
            </a:pPr>
            <a:r>
              <a:rPr lang="de-DE" sz="1600" dirty="0">
                <a:solidFill>
                  <a:schemeClr val="tx1"/>
                </a:solidFill>
                <a:latin typeface="+mn-lt"/>
              </a:rPr>
              <a:t>:Fehlmeldung bei Simulation</a:t>
            </a:r>
          </a:p>
        </p:txBody>
      </p:sp>
      <p:sp>
        <p:nvSpPr>
          <p:cNvPr id="39" name="Textfeld 38"/>
          <p:cNvSpPr txBox="1"/>
          <p:nvPr/>
        </p:nvSpPr>
        <p:spPr>
          <a:xfrm>
            <a:off x="5639640" y="1376215"/>
            <a:ext cx="3541860" cy="830997"/>
          </a:xfrm>
          <a:prstGeom prst="rect">
            <a:avLst/>
          </a:prstGeom>
          <a:noFill/>
        </p:spPr>
        <p:txBody>
          <a:bodyPr wrap="square" rtlCol="0">
            <a:spAutoFit/>
          </a:bodyPr>
          <a:lstStyle/>
          <a:p>
            <a:pPr algn="l">
              <a:spcBef>
                <a:spcPts val="0"/>
              </a:spcBef>
            </a:pPr>
            <a:r>
              <a:rPr lang="de-DE" sz="1600" dirty="0">
                <a:solidFill>
                  <a:schemeClr val="tx1"/>
                </a:solidFill>
                <a:latin typeface="+mn-lt"/>
              </a:rPr>
              <a:t>Nicht möglich, weil eine bereits als SK definierte Komponente darf nicht nochmal als SK definiert werden </a:t>
            </a:r>
          </a:p>
        </p:txBody>
      </p:sp>
      <p:cxnSp>
        <p:nvCxnSpPr>
          <p:cNvPr id="40" name="Gerader Verbinder 39"/>
          <p:cNvCxnSpPr>
            <a:stCxn id="39" idx="1"/>
          </p:cNvCxnSpPr>
          <p:nvPr/>
        </p:nvCxnSpPr>
        <p:spPr bwMode="auto">
          <a:xfrm flipH="1">
            <a:off x="4936648" y="1791714"/>
            <a:ext cx="702992" cy="990667"/>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41" name="Textfeld 40"/>
          <p:cNvSpPr txBox="1"/>
          <p:nvPr/>
        </p:nvSpPr>
        <p:spPr>
          <a:xfrm>
            <a:off x="520341" y="1614344"/>
            <a:ext cx="3350318" cy="830997"/>
          </a:xfrm>
          <a:prstGeom prst="rect">
            <a:avLst/>
          </a:prstGeom>
          <a:noFill/>
        </p:spPr>
        <p:txBody>
          <a:bodyPr wrap="square" rtlCol="0">
            <a:spAutoFit/>
          </a:bodyPr>
          <a:lstStyle/>
          <a:p>
            <a:pPr algn="l">
              <a:spcBef>
                <a:spcPts val="0"/>
              </a:spcBef>
            </a:pPr>
            <a:r>
              <a:rPr lang="de-DE" sz="1600" dirty="0">
                <a:solidFill>
                  <a:schemeClr val="tx1"/>
                </a:solidFill>
                <a:latin typeface="+mn-lt"/>
              </a:rPr>
              <a:t>Es lässt sich ersetzen, ohne dass die Verknüpfung der Kinematik verloren geht</a:t>
            </a:r>
          </a:p>
        </p:txBody>
      </p:sp>
      <p:cxnSp>
        <p:nvCxnSpPr>
          <p:cNvPr id="42" name="Gerader Verbinder 41"/>
          <p:cNvCxnSpPr/>
          <p:nvPr/>
        </p:nvCxnSpPr>
        <p:spPr bwMode="auto">
          <a:xfrm>
            <a:off x="1929468" y="2445341"/>
            <a:ext cx="338080" cy="731881"/>
          </a:xfrm>
          <a:prstGeom prst="line">
            <a:avLst/>
          </a:prstGeom>
          <a:solidFill>
            <a:srgbClr val="6699FF"/>
          </a:solidFill>
          <a:ln w="12700" cap="flat" cmpd="sng" algn="ctr">
            <a:solidFill>
              <a:schemeClr val="tx1"/>
            </a:solidFill>
            <a:prstDash val="dash"/>
            <a:round/>
            <a:headEnd type="none" w="med" len="med"/>
            <a:tailEnd type="none" w="med" len="med"/>
          </a:ln>
          <a:effectLst/>
        </p:spPr>
      </p:cxnSp>
      <p:cxnSp>
        <p:nvCxnSpPr>
          <p:cNvPr id="43" name="Gerader Verbinder 42"/>
          <p:cNvCxnSpPr/>
          <p:nvPr/>
        </p:nvCxnSpPr>
        <p:spPr bwMode="auto">
          <a:xfrm>
            <a:off x="1948646" y="2462699"/>
            <a:ext cx="979537" cy="737385"/>
          </a:xfrm>
          <a:prstGeom prst="line">
            <a:avLst/>
          </a:prstGeom>
          <a:solidFill>
            <a:srgbClr val="6699FF"/>
          </a:solidFill>
          <a:ln w="12700"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1898612814"/>
      </p:ext>
    </p:extLst>
  </p:cSld>
  <p:clrMapOvr>
    <a:masterClrMapping/>
  </p:clrMapOvr>
  <p:transition>
    <p:strips dir="ru"/>
  </p:transition>
</p:sld>
</file>

<file path=ppt/tags/tag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DELETE_ONEVENT_NEWPRES" val="False"/>
  <p:tag name="CDT_PROT" val="2"/>
  <p:tag name="CDT_PROT_TOP" val="0"/>
  <p:tag name="CDT_PROT_LEFT" val="0"/>
  <p:tag name="CDT_PROT_WIDTH" val="960,5"/>
  <p:tag name="CDT_PROT_HEIGHT" val="99,87504"/>
  <p:tag name="CDT_FILLUNVISIBLE" val="True"/>
  <p:tag name="CDT_LINEUNVISIBLE" val="True"/>
</p:tagLst>
</file>

<file path=ppt/tags/tag1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10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10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10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10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10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10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10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10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108.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10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1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1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1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1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1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1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1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1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1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1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1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12.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1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1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1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1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1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1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1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1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1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1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1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1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1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13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13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13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204,0945"/>
  <p:tag name="CDT_PROT_HEIGHT" val="374,25"/>
</p:tagLst>
</file>

<file path=ppt/tags/tag13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57,9528"/>
  <p:tag name="CDT_PROT_WIDTH" val="215,4222"/>
  <p:tag name="CDT_PROT_HEIGHT" val="374,25"/>
</p:tagLst>
</file>

<file path=ppt/tags/tag13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84,75"/>
  <p:tag name="CDT_PROT_WIDTH" val="204,125"/>
  <p:tag name="CDT_PROT_HEIGHT" val="374,25"/>
</p:tagLst>
</file>

<file path=ppt/tags/tag13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13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317,5"/>
  <p:tag name="CDT_PROT_HEIGHT" val="374,25"/>
</p:tagLst>
</file>

<file path=ppt/tags/tag1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2"/>
  <p:tag name="CDT_PROT_TOP" val="111,25"/>
  <p:tag name="CDT_PROT_LEFT" val="371,3751"/>
  <p:tag name="CDT_PROT_WIDTH" val="348,625"/>
  <p:tag name="CDT_PROT_HEIGHT" val="374,25"/>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3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3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3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3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3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EXTCOL" val="True"/>
  <p:tag name="CDT_COLFF_NEW" val="21"/>
  <p:tag name="CDT_PROT" val="3"/>
  <p:tag name="CDT_PROT_TOP" val="0"/>
  <p:tag name="CDT_PROT_LEFT" val="0"/>
  <p:tag name="CDT_PROT_WIDTH" val="960,5"/>
  <p:tag name="CDT_PROT_HEIGHT" val="326,75"/>
  <p:tag name="CDT_FILLUNVISIBLE" val="False"/>
  <p:tag name="CDT_LINEUNVISIBLE" val="True"/>
</p:tagLst>
</file>

<file path=ppt/tags/tag38.xml><?xml version="1.0" encoding="utf-8"?>
<p:tagLst xmlns:a="http://schemas.openxmlformats.org/drawingml/2006/main" xmlns:r="http://schemas.openxmlformats.org/officeDocument/2006/relationships" xmlns:p="http://schemas.openxmlformats.org/presentationml/2006/main">
  <p:tag name="CDT_DELETE_ONEVENT_NEWPRES" val="False"/>
  <p:tag name="CDT_TARGETSHAPE_NEW" val="14"/>
  <p:tag name="CDT_AUTODIALOG" val="2"/>
  <p:tag name="CDT_PROT" val="3"/>
  <p:tag name="CDT_PROT_TOP" val="0"/>
  <p:tag name="CDT_PROT_LEFT" val="0"/>
  <p:tag name="CDT_PROT_WIDTH" val="960,5"/>
  <p:tag name="CDT_PROT_HEIGHT" val="326,7"/>
  <p:tag name="CDT_DUMMYPICTURE" val="False"/>
  <p:tag name="CDT_PLACEHOLDER_BASED" val="False"/>
</p:tagLst>
</file>

<file path=ppt/tags/tag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249"/>
  <p:tag name="CDT_PROT_WIDTH" val="113,375"/>
  <p:tag name="CDT_PROT_HEIGHT" val="63,37504"/>
  <p:tag name="CDT_FILLUNVISIBLE" val="True"/>
  <p:tag name="CDT_LINEUNVISIBLE" val="True"/>
</p:tagLst>
</file>

<file path=ppt/tags/tag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4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4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44.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4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4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4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4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5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5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5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5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5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5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5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5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5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5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6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6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6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6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6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6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6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6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6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6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7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7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COLFF_NEW" val="21"/>
  <p:tag name="CDT_EXTCOL" val="True"/>
  <p:tag name="CDT_COLTX_NEW" val="22"/>
  <p:tag name="CDT_PROT" val="3"/>
  <p:tag name="CDT_PROT_TOP" val="111,25"/>
  <p:tag name="CDT_PROT_LEFT" val="366,85"/>
  <p:tag name="CDT_PROT_WIDTH" val="593,65"/>
  <p:tag name="CDT_PROT_HEIGHT" val="374,25"/>
  <p:tag name="CDT_DELETE_ONEVENT_NEWPRES" val="False"/>
  <p:tag name="CDT_FILLUNVISIBLE" val="False"/>
  <p:tag name="CDT_LINEUNVISIBLE" val="True"/>
</p:tagLst>
</file>

<file path=ppt/tags/tag72.xml><?xml version="1.0" encoding="utf-8"?>
<p:tagLst xmlns:a="http://schemas.openxmlformats.org/drawingml/2006/main" xmlns:r="http://schemas.openxmlformats.org/officeDocument/2006/relationships" xmlns:p="http://schemas.openxmlformats.org/presentationml/2006/main">
  <p:tag name="CDT_DUMMYPICTURE" val="False"/>
  <p:tag name="CDT_PLACEHOLDER_BASED" val="True"/>
  <p:tag name="CDT_AUTODIALOG" val="2"/>
  <p:tag name="CDT_TARGETSHAPE_NEW" val="13"/>
  <p:tag name="CDT_PROT" val="3"/>
  <p:tag name="CDT_PROT_TOP" val="111,25"/>
  <p:tag name="CDT_PROT_LEFT" val="0"/>
  <p:tag name="CDT_PROT_WIDTH" val="355,51"/>
  <p:tag name="CDT_PROT_HEIGHT" val="374,25"/>
</p:tagLst>
</file>

<file path=ppt/tags/tag7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7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7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7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7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78.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7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8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8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8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8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8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8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8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8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8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8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9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9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9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9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9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9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9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9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9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9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heme/theme1.xml><?xml version="1.0" encoding="utf-8"?>
<a:theme xmlns:a="http://schemas.openxmlformats.org/drawingml/2006/main" name="Steinbei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FH-DesignTemplate">
      <a:majorFont>
        <a:latin typeface="Arial"/>
        <a:ea typeface=""/>
        <a:cs typeface="Times New Roman"/>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wrap="none" rtlCol="0" anchor="ctr">
        <a:noAutofit/>
      </a:bodyPr>
      <a:lstStyle>
        <a:defPPr algn="l">
          <a:defRPr sz="1100" dirty="0"/>
        </a:defPPr>
      </a:lstStyle>
      <a:style>
        <a:lnRef idx="2">
          <a:schemeClr val="accent2"/>
        </a:lnRef>
        <a:fillRef idx="1">
          <a:schemeClr val="lt1"/>
        </a:fillRef>
        <a:effectRef idx="0">
          <a:schemeClr val="accent2"/>
        </a:effectRef>
        <a:fontRef idx="minor">
          <a:schemeClr val="dk1"/>
        </a:fontRef>
      </a:style>
    </a:spDef>
    <a:lnDef>
      <a:spPr bwMode="auto">
        <a:xfrm>
          <a:off x="0" y="0"/>
          <a:ext cx="1" cy="1"/>
        </a:xfrm>
        <a:custGeom>
          <a:avLst/>
          <a:gdLst/>
          <a:ahLst/>
          <a:cxnLst/>
          <a:rect l="0" t="0" r="0" b="0"/>
          <a:pathLst/>
        </a:custGeom>
        <a:solidFill>
          <a:srgbClr val="6699FF"/>
        </a:solidFill>
        <a:ln w="12700" cap="flat" cmpd="sng" algn="ctr">
          <a:solidFill>
            <a:schemeClr val="tx1"/>
          </a:solidFill>
          <a:prstDash val="solid"/>
          <a:round/>
          <a:headEnd type="none" w="med" len="med"/>
          <a:tailEnd type="none" w="med" len="med"/>
        </a:ln>
        <a:effectLst/>
      </a:spPr>
      <a:bodyPr vert="horz" wrap="none" lIns="90488" tIns="44450" rIns="90488" bIns="4445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800" b="0" i="0" u="none" strike="noStrike" cap="none" normalizeH="0" baseline="0" smtClean="0">
            <a:ln>
              <a:noFill/>
            </a:ln>
            <a:solidFill>
              <a:schemeClr val="tx1"/>
            </a:solidFill>
            <a:effectLst/>
            <a:latin typeface="Geneva" charset="0"/>
          </a:defRPr>
        </a:defPPr>
      </a:lstStyle>
    </a:lnDef>
    <a:txDef>
      <a:spPr>
        <a:noFill/>
      </a:spPr>
      <a:bodyPr wrap="none" rtlCol="0">
        <a:spAutoFit/>
      </a:bodyPr>
      <a:lstStyle>
        <a:defPPr algn="l">
          <a:spcBef>
            <a:spcPts val="0"/>
          </a:spcBef>
          <a:defRPr sz="1600" smtClean="0">
            <a:solidFill>
              <a:schemeClr val="tx1"/>
            </a:solidFill>
            <a:latin typeface="+mn-lt"/>
          </a:defRPr>
        </a:defPPr>
      </a:lstStyle>
    </a:txDef>
  </a:objectDefaults>
  <a:extraClrSchemeLst>
    <a:extraClrScheme>
      <a:clrScheme name="TFH-Design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FH-Design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FH-Design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FH-Design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FH-Design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FH-Design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FH-Design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FH-Design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FH-Design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FH-Design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FH-Design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FH-Design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teinbeis" id="{57BDF0BD-648A-464A-85FB-1E5EE4FA23FE}" vid="{0D65EDBD-3B3A-44AB-8C8D-F5E9EF6B70D7}"/>
    </a:ext>
  </a:extLst>
</a:theme>
</file>

<file path=ppt/theme/theme2.xml><?xml version="1.0" encoding="utf-8"?>
<a:theme xmlns:a="http://schemas.openxmlformats.org/drawingml/2006/main" name="1_Siemens 2013 – 16:9">
  <a:themeElements>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fontScheme name="1_Siemens 2013 – 16:9">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b="1" dirty="0" err="1" smtClean="0">
            <a:solidFill>
              <a:schemeClr val="tx1"/>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spAutoFit/>
      </a:bodyPr>
      <a:lstStyle>
        <a:defPPr algn="l">
          <a:lnSpc>
            <a:spcPct val="110000"/>
          </a:lnSpc>
          <a:spcBef>
            <a:spcPts val="0"/>
          </a:spcBef>
          <a:defRPr sz="1200" dirty="0" err="1" smtClean="0">
            <a:solidFill>
              <a:schemeClr val="tx1"/>
            </a:solidFill>
          </a:defRPr>
        </a:defPPr>
      </a:lstStyle>
    </a:txDef>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docProps/app.xml><?xml version="1.0" encoding="utf-8"?>
<Properties xmlns="http://schemas.openxmlformats.org/officeDocument/2006/extended-properties" xmlns:vt="http://schemas.openxmlformats.org/officeDocument/2006/docPropsVTypes">
  <Template>Steinbeis</Template>
  <TotalTime>0</TotalTime>
  <Words>4345</Words>
  <Application>Microsoft Office PowerPoint</Application>
  <PresentationFormat>Bildschirmpräsentation (4:3)</PresentationFormat>
  <Paragraphs>509</Paragraphs>
  <Slides>50</Slides>
  <Notes>0</Notes>
  <HiddenSlides>11</HiddenSlides>
  <MMClips>0</MMClips>
  <ScaleCrop>false</ScaleCrop>
  <HeadingPairs>
    <vt:vector size="6" baseType="variant">
      <vt:variant>
        <vt:lpstr>Verwendete Schriftarten</vt:lpstr>
      </vt:variant>
      <vt:variant>
        <vt:i4>6</vt:i4>
      </vt:variant>
      <vt:variant>
        <vt:lpstr>Design</vt:lpstr>
      </vt:variant>
      <vt:variant>
        <vt:i4>2</vt:i4>
      </vt:variant>
      <vt:variant>
        <vt:lpstr>Folientitel</vt:lpstr>
      </vt:variant>
      <vt:variant>
        <vt:i4>50</vt:i4>
      </vt:variant>
    </vt:vector>
  </HeadingPairs>
  <TitlesOfParts>
    <vt:vector size="58" baseType="lpstr">
      <vt:lpstr>ＭＳ Ｐゴシック</vt:lpstr>
      <vt:lpstr>Arial</vt:lpstr>
      <vt:lpstr>Geneva</vt:lpstr>
      <vt:lpstr>Times New Roman</vt:lpstr>
      <vt:lpstr>Wingdings</vt:lpstr>
      <vt:lpstr>ヒラギノ角ゴ Pro W3</vt:lpstr>
      <vt:lpstr>Steinbeis</vt:lpstr>
      <vt:lpstr>1_Siemens 2013 – 16:9</vt:lpstr>
      <vt:lpstr>Kenntnisse bis KW32</vt:lpstr>
      <vt:lpstr>Agenda</vt:lpstr>
      <vt:lpstr>Testfälle Ergebnisse</vt:lpstr>
      <vt:lpstr>Testfälle Ergebnisse</vt:lpstr>
      <vt:lpstr>Testfälle Ergebnisse</vt:lpstr>
      <vt:lpstr>Testfälle Ergebnisse</vt:lpstr>
      <vt:lpstr>Testfälle Ergebnisse</vt:lpstr>
      <vt:lpstr>Testfälle Ergebnisse</vt:lpstr>
      <vt:lpstr>Testfälle Ergebnisse</vt:lpstr>
      <vt:lpstr>Testfälle Ergebnisse</vt:lpstr>
      <vt:lpstr>Verknüpfungen der Physik-Elemente</vt:lpstr>
      <vt:lpstr>Zusammenfassung</vt:lpstr>
      <vt:lpstr>Platzierung der Bauteile beim Einbau und Begrenzung des Verfahrwegs</vt:lpstr>
      <vt:lpstr>Work coordinate system (WCS) und absolute coordinate system</vt:lpstr>
      <vt:lpstr>Begrenzung des Verfahrweges</vt:lpstr>
      <vt:lpstr>Begrenzung des Verfahrweges</vt:lpstr>
      <vt:lpstr>Exportieren und Importieren in Teamcenter</vt:lpstr>
      <vt:lpstr>Kin. Modell ohne Teile, nach Export/Import in Teamcenter</vt:lpstr>
      <vt:lpstr>Lessons learnt aus der Kinematisierung der Messezelle</vt:lpstr>
      <vt:lpstr>Voreinstellung MCD</vt:lpstr>
      <vt:lpstr>To-do-Liste</vt:lpstr>
      <vt:lpstr>To-do-Liste KW30</vt:lpstr>
      <vt:lpstr>To-do-Liste KW31</vt:lpstr>
      <vt:lpstr>To-do-Liste KW32</vt:lpstr>
      <vt:lpstr>Eigennotizen</vt:lpstr>
      <vt:lpstr>Vorbereitung des Modells</vt:lpstr>
      <vt:lpstr>Fragen</vt:lpstr>
      <vt:lpstr>Kinematisierung des Modells</vt:lpstr>
      <vt:lpstr>Eigenes Konzept</vt:lpstr>
      <vt:lpstr>Eigennotiz zur Kinematisierung des Modells</vt:lpstr>
      <vt:lpstr>Eigennotiz</vt:lpstr>
      <vt:lpstr>Eigennotiz</vt:lpstr>
      <vt:lpstr>Eigennotiz</vt:lpstr>
      <vt:lpstr>Eigennotiz</vt:lpstr>
      <vt:lpstr>Protokolle</vt:lpstr>
      <vt:lpstr>Protokoll von Jürgen 06.07.16</vt:lpstr>
      <vt:lpstr>8.7.2016 – Viktor Braun</vt:lpstr>
      <vt:lpstr>Notizen von Jürgen 8.7.2016</vt:lpstr>
      <vt:lpstr>Notizen von Jürgen 8.7.2016</vt:lpstr>
      <vt:lpstr>Protokoll 02.08.16</vt:lpstr>
      <vt:lpstr>Protokoll von Jürgen 02.08.16</vt:lpstr>
      <vt:lpstr>Protokoll von Jürgen 02.08.16</vt:lpstr>
      <vt:lpstr>Protokoll von Jürgen 02.08.16</vt:lpstr>
      <vt:lpstr>Protokoll 18.08.16 – Herr Ehmer, Schunk Electronics</vt:lpstr>
      <vt:lpstr>Protokoll 19.08.16 – Viktor Braun</vt:lpstr>
      <vt:lpstr>Protokoll 19.08.16 – Viktor Braun</vt:lpstr>
      <vt:lpstr>Protokoll 19.08.16 – Viktor Braun</vt:lpstr>
      <vt:lpstr>Protokoll 19.08.16 – Viktor Braun</vt:lpstr>
      <vt:lpstr>Protokoll 19.08.16 – Viktor Braun</vt:lpstr>
      <vt:lpstr>Protokoll 19.08.16 – Viktor Braun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Konzept &amp; Kenntnisse</dc:title>
  <dc:creator>STZ-RIM_LIM</dc:creator>
  <cp:lastModifiedBy>STZ-RIM_LIM</cp:lastModifiedBy>
  <cp:revision>62</cp:revision>
  <cp:lastPrinted>2016-08-23T10:55:36Z</cp:lastPrinted>
  <dcterms:created xsi:type="dcterms:W3CDTF">2016-08-15T16:37:21Z</dcterms:created>
  <dcterms:modified xsi:type="dcterms:W3CDTF">2016-08-26T21:15:04Z</dcterms:modified>
</cp:coreProperties>
</file>